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63"/>
  </p:notesMasterIdLst>
  <p:handoutMasterIdLst>
    <p:handoutMasterId r:id="rId64"/>
  </p:handoutMasterIdLst>
  <p:sldIdLst>
    <p:sldId id="972" r:id="rId5"/>
    <p:sldId id="1064" r:id="rId6"/>
    <p:sldId id="1065" r:id="rId7"/>
    <p:sldId id="1066" r:id="rId8"/>
    <p:sldId id="1069" r:id="rId9"/>
    <p:sldId id="1003" r:id="rId10"/>
    <p:sldId id="1075" r:id="rId11"/>
    <p:sldId id="888" r:id="rId12"/>
    <p:sldId id="1076" r:id="rId13"/>
    <p:sldId id="889" r:id="rId14"/>
    <p:sldId id="1079" r:id="rId15"/>
    <p:sldId id="890" r:id="rId16"/>
    <p:sldId id="1077" r:id="rId17"/>
    <p:sldId id="920" r:id="rId18"/>
    <p:sldId id="921" r:id="rId19"/>
    <p:sldId id="1078" r:id="rId20"/>
    <p:sldId id="1081" r:id="rId21"/>
    <p:sldId id="1072" r:id="rId22"/>
    <p:sldId id="1082" r:id="rId23"/>
    <p:sldId id="1043" r:id="rId24"/>
    <p:sldId id="1044" r:id="rId25"/>
    <p:sldId id="1083" r:id="rId26"/>
    <p:sldId id="1061" r:id="rId27"/>
    <p:sldId id="1062" r:id="rId28"/>
    <p:sldId id="1063" r:id="rId29"/>
    <p:sldId id="886" r:id="rId30"/>
    <p:sldId id="1087" r:id="rId31"/>
    <p:sldId id="1085" r:id="rId32"/>
    <p:sldId id="1084" r:id="rId33"/>
    <p:sldId id="1054" r:id="rId34"/>
    <p:sldId id="1055" r:id="rId35"/>
    <p:sldId id="1056" r:id="rId36"/>
    <p:sldId id="1057" r:id="rId37"/>
    <p:sldId id="1086" r:id="rId38"/>
    <p:sldId id="1071" r:id="rId39"/>
    <p:sldId id="1088" r:id="rId40"/>
    <p:sldId id="867" r:id="rId41"/>
    <p:sldId id="869" r:id="rId42"/>
    <p:sldId id="868" r:id="rId43"/>
    <p:sldId id="476" r:id="rId44"/>
    <p:sldId id="870" r:id="rId45"/>
    <p:sldId id="1089" r:id="rId46"/>
    <p:sldId id="1090" r:id="rId47"/>
    <p:sldId id="1091" r:id="rId48"/>
    <p:sldId id="1092" r:id="rId49"/>
    <p:sldId id="1093" r:id="rId50"/>
    <p:sldId id="1094" r:id="rId51"/>
    <p:sldId id="1095" r:id="rId52"/>
    <p:sldId id="1096" r:id="rId53"/>
    <p:sldId id="1097" r:id="rId54"/>
    <p:sldId id="1070" r:id="rId55"/>
    <p:sldId id="966" r:id="rId56"/>
    <p:sldId id="1041" r:id="rId57"/>
    <p:sldId id="1028" r:id="rId58"/>
    <p:sldId id="1029" r:id="rId59"/>
    <p:sldId id="1031" r:id="rId60"/>
    <p:sldId id="1030" r:id="rId61"/>
    <p:sldId id="1032" r:id="rId62"/>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05B0A0"/>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976"/>
    <p:restoredTop sz="96340"/>
  </p:normalViewPr>
  <p:slideViewPr>
    <p:cSldViewPr snapToObjects="1">
      <p:cViewPr varScale="1">
        <p:scale>
          <a:sx n="201" d="100"/>
          <a:sy n="201" d="100"/>
        </p:scale>
        <p:origin x="656" y="784"/>
      </p:cViewPr>
      <p:guideLst>
        <p:guide orient="horz" pos="1620"/>
        <p:guide pos="2880"/>
      </p:guideLst>
    </p:cSldViewPr>
  </p:slideViewPr>
  <p:outlineViewPr>
    <p:cViewPr>
      <p:scale>
        <a:sx n="33" d="100"/>
        <a:sy n="33" d="100"/>
      </p:scale>
      <p:origin x="0" y="-36920"/>
    </p:cViewPr>
  </p:outlineViewPr>
  <p:notesTextViewPr>
    <p:cViewPr>
      <p:scale>
        <a:sx n="100" d="100"/>
        <a:sy n="100" d="100"/>
      </p:scale>
      <p:origin x="0" y="0"/>
    </p:cViewPr>
  </p:notesTextViewPr>
  <p:sorterViewPr>
    <p:cViewPr>
      <p:scale>
        <a:sx n="1" d="1"/>
        <a:sy n="1" d="1"/>
      </p:scale>
      <p:origin x="0" y="-176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9/13/24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9/13/24</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40223310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0D66F-6907-DDB0-2DD8-E677FE61882D}"/>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84175C03-380F-607E-0056-54A68D8CB205}"/>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6F4704A8-7E9B-8566-F5D1-D8A0D240780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618E6CC0-278E-2AEF-721E-8489999732E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28</a:t>
            </a:fld>
            <a:endParaRPr lang="en-US" altLang="en-US"/>
          </a:p>
        </p:txBody>
      </p:sp>
    </p:spTree>
    <p:extLst>
      <p:ext uri="{BB962C8B-B14F-4D97-AF65-F5344CB8AC3E}">
        <p14:creationId xmlns:p14="http://schemas.microsoft.com/office/powerpoint/2010/main" val="4953580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B0079-F888-9395-47E3-56055BC75D84}"/>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292BCCBF-D509-B96F-20E4-F122AE761567}"/>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B23DEE7D-C5A9-70B3-7CE1-FAB635FDD73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5EEAC6A2-F5E7-3895-3FA4-51703BD2490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35</a:t>
            </a:fld>
            <a:endParaRPr lang="en-US" altLang="en-US"/>
          </a:p>
        </p:txBody>
      </p:sp>
    </p:spTree>
    <p:extLst>
      <p:ext uri="{BB962C8B-B14F-4D97-AF65-F5344CB8AC3E}">
        <p14:creationId xmlns:p14="http://schemas.microsoft.com/office/powerpoint/2010/main" val="42111118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777AD-7902-A19D-07E8-B7355A6434DB}"/>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FCA863F2-0547-B73A-2F4F-57B0C40B5BC2}"/>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1A9F5290-090C-CB2B-9C36-DFDA420B369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EDC62745-2CFA-E2D9-A45B-D901CC0DE5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36</a:t>
            </a:fld>
            <a:endParaRPr lang="en-US" altLang="en-US"/>
          </a:p>
        </p:txBody>
      </p:sp>
    </p:spTree>
    <p:extLst>
      <p:ext uri="{BB962C8B-B14F-4D97-AF65-F5344CB8AC3E}">
        <p14:creationId xmlns:p14="http://schemas.microsoft.com/office/powerpoint/2010/main" val="4168368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5615D-0590-D68D-5D1A-FB35E426706C}"/>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8FC6ACAF-93C0-E903-664E-BD014519B7B9}"/>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DF5E15B4-805A-3041-5FC8-223F7E5F1EA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457CB30E-9796-B677-3681-7002AEA288E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42</a:t>
            </a:fld>
            <a:endParaRPr lang="en-US" altLang="en-US"/>
          </a:p>
        </p:txBody>
      </p:sp>
    </p:spTree>
    <p:extLst>
      <p:ext uri="{BB962C8B-B14F-4D97-AF65-F5344CB8AC3E}">
        <p14:creationId xmlns:p14="http://schemas.microsoft.com/office/powerpoint/2010/main" val="2069928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F3CFD-0198-35C5-6069-4A70D4673B85}"/>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2549A2E3-B6BD-617D-B739-C6716DBECBC1}"/>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B03B2176-CA92-00E3-F25B-914F809B1C3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427C932F-EC35-BBB2-0BD8-E385C477AEC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49</a:t>
            </a:fld>
            <a:endParaRPr lang="en-US" altLang="en-US"/>
          </a:p>
        </p:txBody>
      </p:sp>
    </p:spTree>
    <p:extLst>
      <p:ext uri="{BB962C8B-B14F-4D97-AF65-F5344CB8AC3E}">
        <p14:creationId xmlns:p14="http://schemas.microsoft.com/office/powerpoint/2010/main" val="21085772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293FA-4F80-6B94-37A2-7ABB4955A591}"/>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5CA33EF9-4AC8-4FE9-32C4-F9F11316B729}"/>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FBB79B6B-A5D7-DE36-A648-554C95A9C6D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993F0F86-5962-921A-2D6B-01EFBE3658D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51</a:t>
            </a:fld>
            <a:endParaRPr lang="en-US" altLang="en-US"/>
          </a:p>
        </p:txBody>
      </p:sp>
    </p:spTree>
    <p:extLst>
      <p:ext uri="{BB962C8B-B14F-4D97-AF65-F5344CB8AC3E}">
        <p14:creationId xmlns:p14="http://schemas.microsoft.com/office/powerpoint/2010/main" val="4201100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973C4D-CD7A-330E-B432-3896E058BBCA}"/>
            </a:ext>
          </a:extLst>
        </p:cNvPr>
        <p:cNvGrpSpPr/>
        <p:nvPr/>
      </p:nvGrpSpPr>
      <p:grpSpPr>
        <a:xfrm>
          <a:off x="0" y="0"/>
          <a:ext cx="0" cy="0"/>
          <a:chOff x="0" y="0"/>
          <a:chExt cx="0" cy="0"/>
        </a:xfrm>
      </p:grpSpPr>
      <p:sp>
        <p:nvSpPr>
          <p:cNvPr id="215041" name="Slide Image Placeholder 1">
            <a:extLst>
              <a:ext uri="{FF2B5EF4-FFF2-40B4-BE49-F238E27FC236}">
                <a16:creationId xmlns:a16="http://schemas.microsoft.com/office/drawing/2014/main" id="{98652067-148F-B778-C6B9-3BB6D3CF3D66}"/>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a:extLst>
              <a:ext uri="{FF2B5EF4-FFF2-40B4-BE49-F238E27FC236}">
                <a16:creationId xmlns:a16="http://schemas.microsoft.com/office/drawing/2014/main" id="{98270EF5-E04E-7093-9967-14FC895A86E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a:extLst>
              <a:ext uri="{FF2B5EF4-FFF2-40B4-BE49-F238E27FC236}">
                <a16:creationId xmlns:a16="http://schemas.microsoft.com/office/drawing/2014/main" id="{80A758BA-D383-11B1-4F7F-047D466E6BE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2785151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BADE1-0616-A713-DC1B-6904B8ED2FB4}"/>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C1395DB0-F832-E864-9DC8-DBE1237DD115}"/>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B11BADE2-DFD1-8E62-C875-BD89DAC7C96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04F1664E-B3EA-FBE9-F7C2-D85CCBE3393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1839051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0B5952-6B5D-7C24-B67B-65BAE77B33B7}"/>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36D45EB3-0E5F-650F-CC4C-0448B3D400E2}"/>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6E41168C-6B7C-F70C-156A-42E96062193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6506154E-0172-61C6-340F-1076DA6ED1C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a:t>
            </a:fld>
            <a:endParaRPr lang="en-US" altLang="en-US"/>
          </a:p>
        </p:txBody>
      </p:sp>
    </p:spTree>
    <p:extLst>
      <p:ext uri="{BB962C8B-B14F-4D97-AF65-F5344CB8AC3E}">
        <p14:creationId xmlns:p14="http://schemas.microsoft.com/office/powerpoint/2010/main" val="1943196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9D360-310E-A45C-1B38-8C2D93F776BB}"/>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954C98B7-8E13-BFCA-66E2-E51677AF51B5}"/>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DB461EE4-9994-BE0A-C0C5-4DC9491FDCE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C4FDAA1D-347B-86FF-63FC-9116E340E90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7</a:t>
            </a:fld>
            <a:endParaRPr lang="en-US" altLang="en-US"/>
          </a:p>
        </p:txBody>
      </p:sp>
    </p:spTree>
    <p:extLst>
      <p:ext uri="{BB962C8B-B14F-4D97-AF65-F5344CB8AC3E}">
        <p14:creationId xmlns:p14="http://schemas.microsoft.com/office/powerpoint/2010/main" val="1515098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BF047-78DE-A644-67F1-C8385AE6A058}"/>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E88D3333-987C-DF03-DB1D-05EFDD75D7EC}"/>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01222C7E-21FB-A4C5-E124-2A57E98489D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32928B1B-BCEF-3B3B-4AF2-05C2987056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13</a:t>
            </a:fld>
            <a:endParaRPr lang="en-US" altLang="en-US"/>
          </a:p>
        </p:txBody>
      </p:sp>
    </p:spTree>
    <p:extLst>
      <p:ext uri="{BB962C8B-B14F-4D97-AF65-F5344CB8AC3E}">
        <p14:creationId xmlns:p14="http://schemas.microsoft.com/office/powerpoint/2010/main" val="2568205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8C687-F6C0-84D5-E374-9D5EBEE02D94}"/>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62AE2B7E-CCD6-7D3A-3F34-2DD3AD26985A}"/>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193EC355-E910-DCE6-D5B4-685D9CE23B7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A98732A7-C5FC-C33D-C990-6714F2A6C2A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18</a:t>
            </a:fld>
            <a:endParaRPr lang="en-US" altLang="en-US"/>
          </a:p>
        </p:txBody>
      </p:sp>
    </p:spTree>
    <p:extLst>
      <p:ext uri="{BB962C8B-B14F-4D97-AF65-F5344CB8AC3E}">
        <p14:creationId xmlns:p14="http://schemas.microsoft.com/office/powerpoint/2010/main" val="617453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F9BD2-363F-6276-3A06-C1FCBAE799CA}"/>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A153D276-CFE1-1387-3F87-A7A7BC80C0E6}"/>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833D3F7D-9879-5092-6FC8-71C0E18CB80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BF1B47ED-67AF-F897-CD49-A4473B38C8E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19</a:t>
            </a:fld>
            <a:endParaRPr lang="en-US" altLang="en-US"/>
          </a:p>
        </p:txBody>
      </p:sp>
    </p:spTree>
    <p:extLst>
      <p:ext uri="{BB962C8B-B14F-4D97-AF65-F5344CB8AC3E}">
        <p14:creationId xmlns:p14="http://schemas.microsoft.com/office/powerpoint/2010/main" val="3957368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591A6E-5825-6048-8CE8-8EFEB5CDC610}"/>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54E1F1BA-24E7-F31D-D48C-0FF8A467DA64}"/>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FE5B7E8A-4F5D-E1B6-66D1-6EFE4C72AD9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625E93D8-3C85-28DE-C55D-962BA6353D7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22</a:t>
            </a:fld>
            <a:endParaRPr lang="en-US" altLang="en-US"/>
          </a:p>
        </p:txBody>
      </p:sp>
    </p:spTree>
    <p:extLst>
      <p:ext uri="{BB962C8B-B14F-4D97-AF65-F5344CB8AC3E}">
        <p14:creationId xmlns:p14="http://schemas.microsoft.com/office/powerpoint/2010/main" val="2018776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9/13/24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9/13/24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9/13/24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9/13/24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cxnSp>
        <p:nvCxnSpPr>
          <p:cNvPr id="7" name="Straight Connector 6"/>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1634854555"/>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153987" y="4793503"/>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900" b="0">
                <a:solidFill>
                  <a:schemeClr val="bg1"/>
                </a:solidFill>
              </a:rPr>
              <a:pPr/>
              <a:t>‹#›</a:t>
            </a:fld>
            <a:r>
              <a:rPr lang="en-US" altLang="en-US" sz="900" b="0" dirty="0">
                <a:solidFill>
                  <a:schemeClr val="bg1"/>
                </a:solidFill>
              </a:rPr>
              <a:t> | W4153-F24-L2-REST-Microservices-IaaS</a:t>
            </a:r>
            <a:r>
              <a:rPr lang="en-US" altLang="en-US" sz="900" b="0" i="1" baseline="0" dirty="0">
                <a:solidFill>
                  <a:schemeClr val="bg1"/>
                </a:solidFill>
              </a:rPr>
              <a:t>	</a:t>
            </a:r>
            <a:r>
              <a:rPr lang="en-US" altLang="en-US" sz="1050" b="0" i="1" baseline="0" dirty="0">
                <a:solidFill>
                  <a:schemeClr val="bg1"/>
                </a:solidFill>
              </a:rPr>
              <a:t>		</a:t>
            </a:r>
            <a:r>
              <a:rPr lang="de-DE" altLang="en-US" sz="900" b="0" i="1" dirty="0">
                <a:solidFill>
                  <a:schemeClr val="bg1"/>
                </a:solidFill>
              </a:rPr>
              <a:t>© Donald F. Ferguson, 2024</a:t>
            </a:r>
            <a:endParaRPr lang="en-US" altLang="en-US" sz="900" b="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588"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donald-f-ferguson/W4153-Hello-World-FastAPI.git"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hyperlink" Target="https://en.wikipedia.org/wiki/Software_design_pattern" TargetMode="Externa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s://restfulapi.net/rest-architectural-constraints/" TargetMode="External"/><Relationship Id="rId2" Type="http://schemas.openxmlformats.org/officeDocument/2006/relationships/hyperlink" Target="https://www.ics.uci.edu/~fielding/pubs/dissertation/rest_arch_style.htm"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cloud.google.com/apis/design/resources#resources" TargetMode="External"/><Relationship Id="rId1" Type="http://schemas.openxmlformats.org/officeDocument/2006/relationships/slideLayout" Target="../slideLayouts/slideLayout1.xml"/><Relationship Id="rId4" Type="http://schemas.openxmlformats.org/officeDocument/2006/relationships/hyperlink" Target="https://restful-api-design.readthedocs.io/en/latest/resources.html" TargetMode="External"/></Relationships>
</file>

<file path=ppt/slides/_rels/slide39.xml.rels><?xml version="1.0" encoding="UTF-8" standalone="yes"?>
<Relationships xmlns="http://schemas.openxmlformats.org/package/2006/relationships"><Relationship Id="rId2" Type="http://schemas.openxmlformats.org/officeDocument/2006/relationships/hyperlink" Target="https://cloud.google.com/apis/design/resources"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png"/><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www.netsolutions.com/hub/mach-architecture/api-first" TargetMode="Externa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hyperlink" Target="https://www.educba.com/mysql-blob/" TargetMode="External"/><Relationship Id="rId2" Type="http://schemas.openxmlformats.org/officeDocument/2006/relationships/hyperlink" Target="https://en.wikipedia.org/wiki/Binary_large_object" TargetMode="Externa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en.wikipedia.org/wiki/Hypervisor" TargetMode="External"/><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b="1" i="1" dirty="0"/>
              <a:t>W4153 – Cloud Computing</a:t>
            </a:r>
            <a:br>
              <a:rPr lang="en-US" altLang="en-US" sz="4400" b="1" i="1" dirty="0"/>
            </a:br>
            <a:r>
              <a:rPr lang="en-US" altLang="en-US" sz="3600" b="1" i="1" dirty="0"/>
              <a:t>Lecture 2: IaaS, REST, BLOBs, Design Patterns</a:t>
            </a:r>
            <a:endParaRPr lang="en-US" altLang="en-US" sz="4400" b="1" i="1" dirty="0">
              <a:solidFill>
                <a:srgbClr val="FF0000"/>
              </a:solidFill>
            </a:endParaRP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Tree>
    <p:extLst>
      <p:ext uri="{BB962C8B-B14F-4D97-AF65-F5344CB8AC3E}">
        <p14:creationId xmlns:p14="http://schemas.microsoft.com/office/powerpoint/2010/main" val="3485827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E31FEE-863C-9F41-976E-25C51E87720E}"/>
              </a:ext>
            </a:extLst>
          </p:cNvPr>
          <p:cNvSpPr>
            <a:spLocks noGrp="1"/>
          </p:cNvSpPr>
          <p:nvPr>
            <p:ph type="title"/>
          </p:nvPr>
        </p:nvSpPr>
        <p:spPr/>
        <p:txBody>
          <a:bodyPr/>
          <a:lstStyle/>
          <a:p>
            <a:r>
              <a:rPr lang="en-US" dirty="0"/>
              <a:t>Virtual Machines on Physical Machines</a:t>
            </a:r>
          </a:p>
        </p:txBody>
      </p:sp>
      <p:pic>
        <p:nvPicPr>
          <p:cNvPr id="4" name="Picture 3">
            <a:extLst>
              <a:ext uri="{FF2B5EF4-FFF2-40B4-BE49-F238E27FC236}">
                <a16:creationId xmlns:a16="http://schemas.microsoft.com/office/drawing/2014/main" id="{E0D733F2-E387-BE45-8046-3157A32AC2E5}"/>
              </a:ext>
            </a:extLst>
          </p:cNvPr>
          <p:cNvPicPr>
            <a:picLocks noChangeAspect="1"/>
          </p:cNvPicPr>
          <p:nvPr/>
        </p:nvPicPr>
        <p:blipFill>
          <a:blip r:embed="rId2"/>
          <a:stretch>
            <a:fillRect/>
          </a:stretch>
        </p:blipFill>
        <p:spPr>
          <a:xfrm>
            <a:off x="172570" y="533507"/>
            <a:ext cx="8458200" cy="4076486"/>
          </a:xfrm>
          <a:prstGeom prst="rect">
            <a:avLst/>
          </a:prstGeom>
        </p:spPr>
      </p:pic>
      <p:sp>
        <p:nvSpPr>
          <p:cNvPr id="2" name="TextBox 1">
            <a:extLst>
              <a:ext uri="{FF2B5EF4-FFF2-40B4-BE49-F238E27FC236}">
                <a16:creationId xmlns:a16="http://schemas.microsoft.com/office/drawing/2014/main" id="{C3DCCECD-C1ED-8651-8E63-F63697DFBE6A}"/>
              </a:ext>
            </a:extLst>
          </p:cNvPr>
          <p:cNvSpPr txBox="1"/>
          <p:nvPr/>
        </p:nvSpPr>
        <p:spPr>
          <a:xfrm>
            <a:off x="3657600" y="742950"/>
            <a:ext cx="4696927" cy="1754326"/>
          </a:xfrm>
          <a:prstGeom prst="rect">
            <a:avLst/>
          </a:prstGeom>
          <a:noFill/>
        </p:spPr>
        <p:txBody>
          <a:bodyPr wrap="none" rtlCol="0">
            <a:spAutoFit/>
          </a:bodyPr>
          <a:lstStyle/>
          <a:p>
            <a:r>
              <a:rPr lang="en-US" dirty="0"/>
              <a:t>Note:</a:t>
            </a:r>
          </a:p>
          <a:p>
            <a:pPr marL="285750" indent="-285750">
              <a:buFont typeface="Arial" panose="020B0604020202020204" pitchFamily="34" charset="0"/>
              <a:buChar char="•"/>
            </a:pPr>
            <a:r>
              <a:rPr lang="en-US" dirty="0"/>
              <a:t>I did not replicate this setup on my new Mac.</a:t>
            </a:r>
          </a:p>
          <a:p>
            <a:pPr marL="285750" indent="-285750">
              <a:buFont typeface="Arial" panose="020B0604020202020204" pitchFamily="34" charset="0"/>
              <a:buChar char="•"/>
            </a:pPr>
            <a:r>
              <a:rPr lang="en-US" dirty="0"/>
              <a:t>Contrary to what you might think, </a:t>
            </a:r>
            <a:br>
              <a:rPr lang="en-US" dirty="0"/>
            </a:br>
            <a:r>
              <a:rPr lang="en-US" dirty="0"/>
              <a:t>I do have other work to do.</a:t>
            </a:r>
          </a:p>
          <a:p>
            <a:pPr marL="285750" indent="-285750">
              <a:buFont typeface="Arial" panose="020B0604020202020204" pitchFamily="34" charset="0"/>
              <a:buChar char="•"/>
            </a:pPr>
            <a:r>
              <a:rPr lang="en-US" dirty="0"/>
              <a:t>I have Ubuntu on top of UTM.</a:t>
            </a:r>
            <a:br>
              <a:rPr lang="en-US" dirty="0"/>
            </a:br>
            <a:r>
              <a:rPr lang="en-US" dirty="0"/>
              <a:t>But, I cannot bridge the network!</a:t>
            </a:r>
          </a:p>
        </p:txBody>
      </p:sp>
    </p:spTree>
    <p:extLst>
      <p:ext uri="{BB962C8B-B14F-4D97-AF65-F5344CB8AC3E}">
        <p14:creationId xmlns:p14="http://schemas.microsoft.com/office/powerpoint/2010/main" val="1201589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040DF-B172-97C2-0A21-6E6DACF5B7C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91756DA-38DB-0265-1859-04776C9CBFD5}"/>
              </a:ext>
            </a:extLst>
          </p:cNvPr>
          <p:cNvSpPr>
            <a:spLocks noGrp="1"/>
          </p:cNvSpPr>
          <p:nvPr>
            <p:ph type="title"/>
          </p:nvPr>
        </p:nvSpPr>
        <p:spPr/>
        <p:txBody>
          <a:bodyPr/>
          <a:lstStyle/>
          <a:p>
            <a:r>
              <a:rPr lang="en-US" dirty="0"/>
              <a:t>Virtual Machines on Physical Machines</a:t>
            </a:r>
          </a:p>
        </p:txBody>
      </p:sp>
      <p:pic>
        <p:nvPicPr>
          <p:cNvPr id="4" name="Picture 3">
            <a:extLst>
              <a:ext uri="{FF2B5EF4-FFF2-40B4-BE49-F238E27FC236}">
                <a16:creationId xmlns:a16="http://schemas.microsoft.com/office/drawing/2014/main" id="{FFFA896C-921B-A404-8DFF-E38AB764BC32}"/>
              </a:ext>
            </a:extLst>
          </p:cNvPr>
          <p:cNvPicPr>
            <a:picLocks noChangeAspect="1"/>
          </p:cNvPicPr>
          <p:nvPr/>
        </p:nvPicPr>
        <p:blipFill>
          <a:blip r:embed="rId2"/>
          <a:stretch>
            <a:fillRect/>
          </a:stretch>
        </p:blipFill>
        <p:spPr>
          <a:xfrm>
            <a:off x="172570" y="533507"/>
            <a:ext cx="8458200" cy="4076486"/>
          </a:xfrm>
          <a:prstGeom prst="rect">
            <a:avLst/>
          </a:prstGeom>
        </p:spPr>
      </p:pic>
      <p:sp>
        <p:nvSpPr>
          <p:cNvPr id="2" name="TextBox 1">
            <a:extLst>
              <a:ext uri="{FF2B5EF4-FFF2-40B4-BE49-F238E27FC236}">
                <a16:creationId xmlns:a16="http://schemas.microsoft.com/office/drawing/2014/main" id="{23CE9314-2B66-3261-25D0-29673F408F10}"/>
              </a:ext>
            </a:extLst>
          </p:cNvPr>
          <p:cNvSpPr txBox="1"/>
          <p:nvPr/>
        </p:nvSpPr>
        <p:spPr>
          <a:xfrm>
            <a:off x="3657600" y="742950"/>
            <a:ext cx="4696927" cy="1754326"/>
          </a:xfrm>
          <a:prstGeom prst="rect">
            <a:avLst/>
          </a:prstGeom>
          <a:noFill/>
        </p:spPr>
        <p:txBody>
          <a:bodyPr wrap="none" rtlCol="0">
            <a:spAutoFit/>
          </a:bodyPr>
          <a:lstStyle/>
          <a:p>
            <a:r>
              <a:rPr lang="en-US" dirty="0"/>
              <a:t>Note:</a:t>
            </a:r>
          </a:p>
          <a:p>
            <a:pPr marL="285750" indent="-285750">
              <a:buFont typeface="Arial" panose="020B0604020202020204" pitchFamily="34" charset="0"/>
              <a:buChar char="•"/>
            </a:pPr>
            <a:r>
              <a:rPr lang="en-US" dirty="0"/>
              <a:t>I did not replicate this setup on my new Mac.</a:t>
            </a:r>
          </a:p>
          <a:p>
            <a:pPr marL="285750" indent="-285750">
              <a:buFont typeface="Arial" panose="020B0604020202020204" pitchFamily="34" charset="0"/>
              <a:buChar char="•"/>
            </a:pPr>
            <a:r>
              <a:rPr lang="en-US" dirty="0"/>
              <a:t>Contrary to what you might think, </a:t>
            </a:r>
            <a:br>
              <a:rPr lang="en-US" dirty="0"/>
            </a:br>
            <a:r>
              <a:rPr lang="en-US" dirty="0"/>
              <a:t>I do have other work to do.</a:t>
            </a:r>
          </a:p>
          <a:p>
            <a:pPr marL="285750" indent="-285750">
              <a:buFont typeface="Arial" panose="020B0604020202020204" pitchFamily="34" charset="0"/>
              <a:buChar char="•"/>
            </a:pPr>
            <a:r>
              <a:rPr lang="en-US" dirty="0"/>
              <a:t>I have Ubuntu on top of UTM.</a:t>
            </a:r>
            <a:br>
              <a:rPr lang="en-US" dirty="0"/>
            </a:br>
            <a:r>
              <a:rPr lang="en-US" dirty="0"/>
              <a:t>But, I cannot bridge the network!</a:t>
            </a:r>
          </a:p>
        </p:txBody>
      </p:sp>
      <p:sp>
        <p:nvSpPr>
          <p:cNvPr id="5" name="Rounded Rectangle 4">
            <a:extLst>
              <a:ext uri="{FF2B5EF4-FFF2-40B4-BE49-F238E27FC236}">
                <a16:creationId xmlns:a16="http://schemas.microsoft.com/office/drawing/2014/main" id="{DA30A94A-60B5-DC8A-7A13-D6632453D21D}"/>
              </a:ext>
            </a:extLst>
          </p:cNvPr>
          <p:cNvSpPr/>
          <p:nvPr/>
        </p:nvSpPr>
        <p:spPr>
          <a:xfrm>
            <a:off x="1143000" y="222720"/>
            <a:ext cx="7162800" cy="3505200"/>
          </a:xfrm>
          <a:prstGeom prst="round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 went down the VMWare Fusion, UTM,</a:t>
            </a:r>
            <a:br>
              <a:rPr lang="en-US" dirty="0"/>
            </a:br>
            <a:r>
              <a:rPr lang="en-US" dirty="0"/>
              <a:t>Ubuntu, … Rabbit Hole and wasted hours trying to make</a:t>
            </a:r>
            <a:br>
              <a:rPr lang="en-US" dirty="0"/>
            </a:br>
            <a:r>
              <a:rPr lang="en-US" dirty="0"/>
              <a:t>this useless example work.</a:t>
            </a:r>
            <a:br>
              <a:rPr lang="en-US" dirty="0"/>
            </a:br>
            <a:br>
              <a:rPr lang="en-US" dirty="0"/>
            </a:br>
            <a:r>
              <a:rPr lang="en-US" dirty="0"/>
              <a:t>Summary:</a:t>
            </a:r>
            <a:br>
              <a:rPr lang="en-US" dirty="0"/>
            </a:br>
            <a:r>
              <a:rPr lang="en-US" dirty="0"/>
              <a:t>IaaS uses VMs.</a:t>
            </a:r>
            <a:br>
              <a:rPr lang="en-US" dirty="0"/>
            </a:br>
            <a:r>
              <a:rPr lang="en-US" dirty="0"/>
              <a:t>VMs are cool.</a:t>
            </a:r>
            <a:br>
              <a:rPr lang="en-US" dirty="0"/>
            </a:br>
            <a:r>
              <a:rPr lang="en-US" dirty="0"/>
              <a:t>Do not work about VMs. They are magic.</a:t>
            </a:r>
          </a:p>
        </p:txBody>
      </p:sp>
    </p:spTree>
    <p:extLst>
      <p:ext uri="{BB962C8B-B14F-4D97-AF65-F5344CB8AC3E}">
        <p14:creationId xmlns:p14="http://schemas.microsoft.com/office/powerpoint/2010/main" val="1668003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354C6A2-26B8-BC40-9155-EA61650DD382}"/>
              </a:ext>
            </a:extLst>
          </p:cNvPr>
          <p:cNvSpPr>
            <a:spLocks noGrp="1"/>
          </p:cNvSpPr>
          <p:nvPr>
            <p:ph idx="1"/>
          </p:nvPr>
        </p:nvSpPr>
        <p:spPr>
          <a:xfrm>
            <a:off x="143387" y="3790951"/>
            <a:ext cx="8695812" cy="888108"/>
          </a:xfrm>
        </p:spPr>
        <p:txBody>
          <a:bodyPr/>
          <a:lstStyle/>
          <a:p>
            <a:r>
              <a:rPr lang="en-US" sz="1200" dirty="0"/>
              <a:t>A virtual machine on my laptop has a virtual adaptor connected to a real network.</a:t>
            </a:r>
          </a:p>
          <a:p>
            <a:r>
              <a:rPr lang="en-US" sz="1200" dirty="0"/>
              <a:t>A virtual private cloud is a set of virtual machines connected to a virtual network.</a:t>
            </a:r>
          </a:p>
          <a:p>
            <a:r>
              <a:rPr lang="en-US" sz="1200" dirty="0"/>
              <a:t>All cloud providers support virtual private clouds with the same concepts, but with slightly different realizations and terms.</a:t>
            </a:r>
          </a:p>
        </p:txBody>
      </p:sp>
      <p:sp>
        <p:nvSpPr>
          <p:cNvPr id="3" name="Title 2">
            <a:extLst>
              <a:ext uri="{FF2B5EF4-FFF2-40B4-BE49-F238E27FC236}">
                <a16:creationId xmlns:a16="http://schemas.microsoft.com/office/drawing/2014/main" id="{C093D535-D33B-5E4A-BFAC-86FBE74415E2}"/>
              </a:ext>
            </a:extLst>
          </p:cNvPr>
          <p:cNvSpPr>
            <a:spLocks noGrp="1"/>
          </p:cNvSpPr>
          <p:nvPr>
            <p:ph type="title"/>
          </p:nvPr>
        </p:nvSpPr>
        <p:spPr/>
        <p:txBody>
          <a:bodyPr/>
          <a:lstStyle/>
          <a:p>
            <a:r>
              <a:rPr lang="en-US" dirty="0"/>
              <a:t>Virtual Private Cloud</a:t>
            </a:r>
          </a:p>
        </p:txBody>
      </p:sp>
      <p:pic>
        <p:nvPicPr>
          <p:cNvPr id="4" name="Picture 3">
            <a:extLst>
              <a:ext uri="{FF2B5EF4-FFF2-40B4-BE49-F238E27FC236}">
                <a16:creationId xmlns:a16="http://schemas.microsoft.com/office/drawing/2014/main" id="{B4C0DBE9-0EF9-DE45-A55D-72EA249BB615}"/>
              </a:ext>
            </a:extLst>
          </p:cNvPr>
          <p:cNvPicPr>
            <a:picLocks noChangeAspect="1"/>
          </p:cNvPicPr>
          <p:nvPr/>
        </p:nvPicPr>
        <p:blipFill>
          <a:blip r:embed="rId2"/>
          <a:stretch>
            <a:fillRect/>
          </a:stretch>
        </p:blipFill>
        <p:spPr>
          <a:xfrm>
            <a:off x="112583" y="662697"/>
            <a:ext cx="5750103" cy="2975344"/>
          </a:xfrm>
          <a:prstGeom prst="rect">
            <a:avLst/>
          </a:prstGeom>
        </p:spPr>
      </p:pic>
      <p:sp>
        <p:nvSpPr>
          <p:cNvPr id="6" name="Content Placeholder 4">
            <a:extLst>
              <a:ext uri="{FF2B5EF4-FFF2-40B4-BE49-F238E27FC236}">
                <a16:creationId xmlns:a16="http://schemas.microsoft.com/office/drawing/2014/main" id="{BF16FBA4-6BFD-8247-AD1E-250FBF7DAFC8}"/>
              </a:ext>
            </a:extLst>
          </p:cNvPr>
          <p:cNvSpPr txBox="1">
            <a:spLocks/>
          </p:cNvSpPr>
          <p:nvPr/>
        </p:nvSpPr>
        <p:spPr>
          <a:xfrm>
            <a:off x="5334000" y="1195993"/>
            <a:ext cx="3733800" cy="2660426"/>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t>“A </a:t>
            </a:r>
            <a:r>
              <a:rPr lang="en-US" sz="1200" u="sng" dirty="0"/>
              <a:t>virtual private cloud (VPC) </a:t>
            </a:r>
            <a:r>
              <a:rPr lang="en-US" sz="1200" dirty="0"/>
              <a:t>is an on-demand configurable pool of shared resources allocated within a public cloud environment, providing a certain level of isolation between the different organizations (denoted as users hereafter) using the resources.  ... ...</a:t>
            </a:r>
          </a:p>
          <a:p>
            <a:pPr marL="0" indent="0">
              <a:buNone/>
            </a:pPr>
            <a:endParaRPr lang="en-US" sz="1200" dirty="0"/>
          </a:p>
          <a:p>
            <a:pPr marL="0" indent="0">
              <a:buNone/>
            </a:pPr>
            <a:r>
              <a:rPr lang="en-US" sz="1200" dirty="0"/>
              <a:t>The isolation between one VPC user and all other users of the same cloud (other VPC users as well as other public cloud users) is achieved normally through allocation of a private IP subnet and a virtual communication construct (such as a VLAN or a set of encrypted communication channels) per user.”</a:t>
            </a:r>
            <a:br>
              <a:rPr lang="en-US" sz="1200" dirty="0"/>
            </a:br>
            <a:r>
              <a:rPr lang="en-US" sz="1200" dirty="0"/>
              <a:t>(https://</a:t>
            </a:r>
            <a:r>
              <a:rPr lang="en-US" sz="1200" dirty="0" err="1"/>
              <a:t>en.wikipedia.org</a:t>
            </a:r>
            <a:r>
              <a:rPr lang="en-US" sz="1200" dirty="0"/>
              <a:t>/wiki/</a:t>
            </a:r>
            <a:r>
              <a:rPr lang="en-US" sz="1200" dirty="0" err="1"/>
              <a:t>Virtual_private_cloud</a:t>
            </a:r>
            <a:r>
              <a:rPr lang="en-US" sz="1200" dirty="0"/>
              <a:t>)</a:t>
            </a:r>
          </a:p>
        </p:txBody>
      </p:sp>
    </p:spTree>
    <p:extLst>
      <p:ext uri="{BB962C8B-B14F-4D97-AF65-F5344CB8AC3E}">
        <p14:creationId xmlns:p14="http://schemas.microsoft.com/office/powerpoint/2010/main" val="2479136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0E1EC-25A0-606B-50A3-4DA2C2FCA11F}"/>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EE05925A-F831-BBD7-91DC-7134241AAC95}"/>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6D63556B-65F0-8CF3-2903-615C0D64974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9469D181-AB0C-3E05-35BC-E1E12DA14815}"/>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A7498C46-B1BD-7775-A625-324F80005757}"/>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W4153-24F-L2-REST-Microservices-IaaS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CEBB17B7-19B5-89CB-5C81-1BE2DF8B116C}"/>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Virtual Private Cloud and VM</a:t>
            </a:r>
          </a:p>
        </p:txBody>
      </p:sp>
    </p:spTree>
    <p:extLst>
      <p:ext uri="{BB962C8B-B14F-4D97-AF65-F5344CB8AC3E}">
        <p14:creationId xmlns:p14="http://schemas.microsoft.com/office/powerpoint/2010/main" val="3777271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A66B73-C853-C242-B5AA-A4441464D00C}"/>
              </a:ext>
            </a:extLst>
          </p:cNvPr>
          <p:cNvSpPr>
            <a:spLocks noGrp="1"/>
          </p:cNvSpPr>
          <p:nvPr>
            <p:ph idx="1"/>
          </p:nvPr>
        </p:nvSpPr>
        <p:spPr/>
        <p:txBody>
          <a:bodyPr/>
          <a:lstStyle/>
          <a:p>
            <a:pPr marL="0" indent="0">
              <a:buNone/>
            </a:pPr>
            <a:r>
              <a:rPr lang="en-US" dirty="0"/>
              <a:t>There are several online tutorials. Understanding  some terms is useful.</a:t>
            </a:r>
          </a:p>
          <a:p>
            <a:r>
              <a:rPr lang="en-US" sz="1200" dirty="0"/>
              <a:t>AWS has the concept of a </a:t>
            </a:r>
            <a:r>
              <a:rPr lang="en-US" sz="1200" u="sng" dirty="0"/>
              <a:t>Region</a:t>
            </a:r>
            <a:r>
              <a:rPr lang="en-US" sz="1200" dirty="0"/>
              <a:t>, which is a physical location around the world where we cluster data centers. We call each group of logical data centers an Availability Zone. Each AWS Region consists of multiple, isolated, and physically separate AZ's within a geographic area.</a:t>
            </a:r>
          </a:p>
          <a:p>
            <a:r>
              <a:rPr lang="en-US" sz="1200" dirty="0"/>
              <a:t>An </a:t>
            </a:r>
            <a:r>
              <a:rPr lang="en-US" sz="1200" u="sng" dirty="0"/>
              <a:t>Availability Zone (AZ)</a:t>
            </a:r>
            <a:r>
              <a:rPr lang="en-US" sz="1200" dirty="0"/>
              <a:t> is one or more discrete data centers with redundant power, networking, and connectivity in an AWS Region. AZs give customers the ability to operate production applications and databases that are more highly available, fault tolerant, and scalable than would be possible from a single data center.</a:t>
            </a:r>
          </a:p>
          <a:p>
            <a:r>
              <a:rPr lang="en-US" sz="1200" dirty="0"/>
              <a:t>A </a:t>
            </a:r>
            <a:r>
              <a:rPr lang="en-US" sz="1200" u="sng" dirty="0"/>
              <a:t>VPC is a virtual private cloud</a:t>
            </a:r>
            <a:r>
              <a:rPr lang="en-US" sz="1200" dirty="0"/>
              <a:t>, which works like a private network to isolate the resources within it. </a:t>
            </a:r>
          </a:p>
          <a:p>
            <a:r>
              <a:rPr lang="en-US" sz="1200" dirty="0"/>
              <a:t>A </a:t>
            </a:r>
            <a:r>
              <a:rPr lang="en-US" sz="1200" u="sng" dirty="0"/>
              <a:t>route table </a:t>
            </a:r>
            <a:r>
              <a:rPr lang="en-US" sz="1200" dirty="0"/>
              <a:t>contains a set of rules, called routes, that are used to determine where network traffic is directed. </a:t>
            </a:r>
          </a:p>
          <a:p>
            <a:r>
              <a:rPr lang="en-US" sz="1200" dirty="0"/>
              <a:t>A </a:t>
            </a:r>
            <a:r>
              <a:rPr lang="en-US" sz="1200" u="sng" dirty="0"/>
              <a:t>subnet</a:t>
            </a:r>
            <a:r>
              <a:rPr lang="en-US" sz="1200" dirty="0"/>
              <a:t> is a defined set of network IP addresses that are used to increase the security and efficiency of network communications. You can think of them like postal codes, used for routing packages from one location to another. </a:t>
            </a:r>
          </a:p>
          <a:p>
            <a:r>
              <a:rPr lang="en-US" sz="1200" dirty="0"/>
              <a:t>A </a:t>
            </a:r>
            <a:r>
              <a:rPr lang="en-US" sz="1200" u="sng" dirty="0"/>
              <a:t>network interface</a:t>
            </a:r>
            <a:r>
              <a:rPr lang="en-US" sz="1200" dirty="0"/>
              <a:t> represents a virtual network card. The network interface displays its network interface ID, subnet ID, VPC ID, security group, and the Availability Zone that it exists in. </a:t>
            </a:r>
          </a:p>
          <a:p>
            <a:r>
              <a:rPr lang="en-US" sz="1200" dirty="0"/>
              <a:t>A </a:t>
            </a:r>
            <a:r>
              <a:rPr lang="en-US" sz="1200" u="sng" dirty="0"/>
              <a:t>security group </a:t>
            </a:r>
            <a:r>
              <a:rPr lang="en-US" sz="1200" dirty="0"/>
              <a:t>is a set of rules that controls the network access to the resources it is associated with. Access is permitted only to and from the components defined in the security group's inbound and outbound rules. </a:t>
            </a:r>
          </a:p>
          <a:p>
            <a:r>
              <a:rPr lang="en-US" sz="1200" dirty="0"/>
              <a:t>An </a:t>
            </a:r>
            <a:r>
              <a:rPr lang="en-US" sz="1200" u="sng" dirty="0"/>
              <a:t>internet gateway </a:t>
            </a:r>
            <a:r>
              <a:rPr lang="en-US" sz="1200" dirty="0"/>
              <a:t>is a VPC component that allows communication between instances in your VPC and the internet. </a:t>
            </a:r>
          </a:p>
          <a:p>
            <a:r>
              <a:rPr lang="en-US" sz="1200" dirty="0"/>
              <a:t>A VPC endpoint enables you to privately connect your VPC to supported AWS services without using public IP addresses. </a:t>
            </a:r>
          </a:p>
          <a:p>
            <a:pPr marL="0" indent="0">
              <a:buNone/>
            </a:pPr>
            <a:r>
              <a:rPr lang="en-US" sz="1800" dirty="0"/>
              <a:t>All clouds have similar concepts but with different names.</a:t>
            </a:r>
          </a:p>
          <a:p>
            <a:endParaRPr lang="en-US" sz="1200" dirty="0"/>
          </a:p>
          <a:p>
            <a:endParaRPr lang="en-US" sz="1200" dirty="0"/>
          </a:p>
          <a:p>
            <a:pPr lvl="1"/>
            <a:endParaRPr lang="en-US" sz="1100" dirty="0"/>
          </a:p>
        </p:txBody>
      </p:sp>
      <p:sp>
        <p:nvSpPr>
          <p:cNvPr id="3" name="Title 2">
            <a:extLst>
              <a:ext uri="{FF2B5EF4-FFF2-40B4-BE49-F238E27FC236}">
                <a16:creationId xmlns:a16="http://schemas.microsoft.com/office/drawing/2014/main" id="{76310FAB-E76D-904F-875C-776D89F87ECC}"/>
              </a:ext>
            </a:extLst>
          </p:cNvPr>
          <p:cNvSpPr>
            <a:spLocks noGrp="1"/>
          </p:cNvSpPr>
          <p:nvPr>
            <p:ph type="title"/>
          </p:nvPr>
        </p:nvSpPr>
        <p:spPr/>
        <p:txBody>
          <a:bodyPr/>
          <a:lstStyle/>
          <a:p>
            <a:r>
              <a:rPr lang="en-US" dirty="0"/>
              <a:t>Some Terminology (AWS)</a:t>
            </a:r>
          </a:p>
        </p:txBody>
      </p:sp>
    </p:spTree>
    <p:extLst>
      <p:ext uri="{BB962C8B-B14F-4D97-AF65-F5344CB8AC3E}">
        <p14:creationId xmlns:p14="http://schemas.microsoft.com/office/powerpoint/2010/main" val="2757686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4CDA3F8-0150-5542-B6F3-D6376AE61D3C}"/>
              </a:ext>
            </a:extLst>
          </p:cNvPr>
          <p:cNvSpPr>
            <a:spLocks noGrp="1"/>
          </p:cNvSpPr>
          <p:nvPr>
            <p:ph idx="1"/>
          </p:nvPr>
        </p:nvSpPr>
        <p:spPr>
          <a:xfrm>
            <a:off x="152400" y="590550"/>
            <a:ext cx="8839200" cy="4000500"/>
          </a:xfrm>
        </p:spPr>
        <p:txBody>
          <a:bodyPr/>
          <a:lstStyle/>
          <a:p>
            <a:pPr>
              <a:spcBef>
                <a:spcPts val="0"/>
              </a:spcBef>
              <a:spcAft>
                <a:spcPts val="200"/>
              </a:spcAft>
            </a:pPr>
            <a:r>
              <a:rPr lang="en-US" sz="1800" dirty="0"/>
              <a:t>Well, actually, let’s not do that for now.</a:t>
            </a:r>
          </a:p>
          <a:p>
            <a:pPr>
              <a:spcBef>
                <a:spcPts val="0"/>
              </a:spcBef>
              <a:spcAft>
                <a:spcPts val="200"/>
              </a:spcAft>
            </a:pPr>
            <a:r>
              <a:rPr lang="en-US" sz="1800" dirty="0"/>
              <a:t>We are just going to create our first virtual machine.</a:t>
            </a:r>
          </a:p>
          <a:p>
            <a:pPr>
              <a:spcBef>
                <a:spcPts val="0"/>
              </a:spcBef>
              <a:spcAft>
                <a:spcPts val="200"/>
              </a:spcAft>
            </a:pPr>
            <a:r>
              <a:rPr lang="en-US" sz="1800" dirty="0"/>
              <a:t>But,</a:t>
            </a:r>
          </a:p>
          <a:p>
            <a:pPr lvl="1">
              <a:spcBef>
                <a:spcPts val="0"/>
              </a:spcBef>
              <a:spcAft>
                <a:spcPts val="200"/>
              </a:spcAft>
            </a:pPr>
            <a:r>
              <a:rPr lang="en-US" sz="1600" dirty="0"/>
              <a:t>The virtual machine is in my “default” VPC.</a:t>
            </a:r>
          </a:p>
          <a:p>
            <a:pPr lvl="1">
              <a:spcBef>
                <a:spcPts val="0"/>
              </a:spcBef>
              <a:spcAft>
                <a:spcPts val="200"/>
              </a:spcAft>
            </a:pPr>
            <a:r>
              <a:rPr lang="en-US" sz="1600" dirty="0"/>
              <a:t>Setting up and using the VM requires understanding some of the concepts.</a:t>
            </a:r>
          </a:p>
          <a:p>
            <a:pPr>
              <a:spcBef>
                <a:spcPts val="0"/>
              </a:spcBef>
              <a:spcAft>
                <a:spcPts val="200"/>
              </a:spcAft>
            </a:pPr>
            <a:r>
              <a:rPr lang="en-US" sz="1800" dirty="0"/>
              <a:t>We can mostly just use the EC2 wizard for now.</a:t>
            </a:r>
          </a:p>
          <a:p>
            <a:pPr>
              <a:spcBef>
                <a:spcPts val="0"/>
              </a:spcBef>
              <a:spcAft>
                <a:spcPts val="200"/>
              </a:spcAft>
            </a:pPr>
            <a:r>
              <a:rPr lang="en-US" sz="1800" dirty="0"/>
              <a:t>I am going to set up a VM to host our first cloud application</a:t>
            </a:r>
          </a:p>
          <a:p>
            <a:pPr lvl="1">
              <a:spcBef>
                <a:spcPts val="0"/>
              </a:spcBef>
              <a:spcAft>
                <a:spcPts val="200"/>
              </a:spcAft>
            </a:pPr>
            <a:r>
              <a:rPr lang="en-US" sz="1600" dirty="0"/>
              <a:t>I will deploy the application and supporting SW.</a:t>
            </a:r>
          </a:p>
          <a:p>
            <a:pPr lvl="1">
              <a:spcBef>
                <a:spcPts val="0"/>
              </a:spcBef>
              <a:spcAft>
                <a:spcPts val="200"/>
              </a:spcAft>
            </a:pPr>
            <a:r>
              <a:rPr lang="en-US" sz="1600" dirty="0"/>
              <a:t>Basic tasks:</a:t>
            </a:r>
          </a:p>
          <a:p>
            <a:pPr marL="1257300" lvl="2" indent="-342900">
              <a:spcBef>
                <a:spcPts val="0"/>
              </a:spcBef>
              <a:spcAft>
                <a:spcPts val="200"/>
              </a:spcAft>
              <a:buFont typeface="+mj-lt"/>
              <a:buAutoNum type="arabicPeriod"/>
            </a:pPr>
            <a:r>
              <a:rPr lang="en-US" sz="1400" dirty="0"/>
              <a:t>Configure and deploy VM, SSH credentials, security group rules.</a:t>
            </a:r>
          </a:p>
          <a:p>
            <a:pPr marL="1257300" lvl="2" indent="-342900">
              <a:spcBef>
                <a:spcPts val="0"/>
              </a:spcBef>
              <a:spcAft>
                <a:spcPts val="200"/>
              </a:spcAft>
              <a:buFont typeface="+mj-lt"/>
              <a:buAutoNum type="arabicPeriod"/>
            </a:pPr>
            <a:r>
              <a:rPr lang="en-US" sz="1400" dirty="0"/>
              <a:t>Install supporting software: Python, MySQL.</a:t>
            </a:r>
          </a:p>
          <a:p>
            <a:pPr marL="1257300" lvl="2" indent="-342900">
              <a:spcBef>
                <a:spcPts val="0"/>
              </a:spcBef>
              <a:spcAft>
                <a:spcPts val="200"/>
              </a:spcAft>
              <a:buFont typeface="+mj-lt"/>
              <a:buAutoNum type="arabicPeriod"/>
            </a:pPr>
            <a:r>
              <a:rPr lang="en-US" sz="1400" dirty="0"/>
              <a:t>Run “Hello World” test.</a:t>
            </a:r>
            <a:endParaRPr lang="en-US" sz="1800" dirty="0"/>
          </a:p>
          <a:p>
            <a:pPr marL="457200">
              <a:spcBef>
                <a:spcPts val="0"/>
              </a:spcBef>
              <a:spcAft>
                <a:spcPts val="200"/>
              </a:spcAft>
            </a:pPr>
            <a:r>
              <a:rPr lang="en-US" dirty="0"/>
              <a:t>There is an example in </a:t>
            </a:r>
            <a:br>
              <a:rPr lang="en-US" dirty="0"/>
            </a:br>
            <a:r>
              <a:rPr lang="en-US" dirty="0">
                <a:hlinkClick r:id="rId2"/>
              </a:rPr>
              <a:t>https://github.com/donald-f-ferguson/W4153-Hello-World-FastAPI.git</a:t>
            </a:r>
            <a:r>
              <a:rPr lang="en-US" dirty="0"/>
              <a:t> </a:t>
            </a:r>
          </a:p>
        </p:txBody>
      </p:sp>
      <p:sp>
        <p:nvSpPr>
          <p:cNvPr id="5" name="Title 4">
            <a:extLst>
              <a:ext uri="{FF2B5EF4-FFF2-40B4-BE49-F238E27FC236}">
                <a16:creationId xmlns:a16="http://schemas.microsoft.com/office/drawing/2014/main" id="{5C255728-59D6-CD4F-B51B-82011BC2E3BB}"/>
              </a:ext>
            </a:extLst>
          </p:cNvPr>
          <p:cNvSpPr>
            <a:spLocks noGrp="1"/>
          </p:cNvSpPr>
          <p:nvPr>
            <p:ph type="title"/>
          </p:nvPr>
        </p:nvSpPr>
        <p:spPr/>
        <p:txBody>
          <a:bodyPr/>
          <a:lstStyle/>
          <a:p>
            <a:r>
              <a:rPr lang="en-US" dirty="0"/>
              <a:t>Let’s Build our First VPC and VM</a:t>
            </a:r>
          </a:p>
        </p:txBody>
      </p:sp>
    </p:spTree>
    <p:extLst>
      <p:ext uri="{BB962C8B-B14F-4D97-AF65-F5344CB8AC3E}">
        <p14:creationId xmlns:p14="http://schemas.microsoft.com/office/powerpoint/2010/main" val="2293747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37B867-335D-6E80-913A-F2A0FA589877}"/>
              </a:ext>
            </a:extLst>
          </p:cNvPr>
          <p:cNvSpPr>
            <a:spLocks noGrp="1"/>
          </p:cNvSpPr>
          <p:nvPr>
            <p:ph idx="1"/>
          </p:nvPr>
        </p:nvSpPr>
        <p:spPr/>
        <p:txBody>
          <a:bodyPr/>
          <a:lstStyle/>
          <a:p>
            <a:pPr>
              <a:spcBef>
                <a:spcPts val="0"/>
              </a:spcBef>
              <a:spcAft>
                <a:spcPts val="200"/>
              </a:spcAft>
            </a:pPr>
            <a:r>
              <a:rPr lang="en-US" dirty="0"/>
              <a:t>We did the VM work “manually,” and this was:</a:t>
            </a:r>
          </a:p>
          <a:p>
            <a:pPr lvl="1">
              <a:spcBef>
                <a:spcPts val="0"/>
              </a:spcBef>
              <a:spcAft>
                <a:spcPts val="200"/>
              </a:spcAft>
            </a:pPr>
            <a:r>
              <a:rPr lang="en-US" dirty="0"/>
              <a:t>Tedious</a:t>
            </a:r>
          </a:p>
          <a:p>
            <a:pPr lvl="1">
              <a:spcBef>
                <a:spcPts val="0"/>
              </a:spcBef>
              <a:spcAft>
                <a:spcPts val="200"/>
              </a:spcAft>
            </a:pPr>
            <a:r>
              <a:rPr lang="en-US" dirty="0"/>
              <a:t>Complex</a:t>
            </a:r>
          </a:p>
          <a:p>
            <a:pPr>
              <a:spcBef>
                <a:spcPts val="0"/>
              </a:spcBef>
              <a:spcAft>
                <a:spcPts val="200"/>
              </a:spcAft>
            </a:pPr>
            <a:r>
              <a:rPr lang="en-US" dirty="0"/>
              <a:t>An organization typically has two “teams:”</a:t>
            </a:r>
          </a:p>
          <a:p>
            <a:pPr lvl="1">
              <a:spcBef>
                <a:spcPts val="0"/>
              </a:spcBef>
              <a:spcAft>
                <a:spcPts val="200"/>
              </a:spcAft>
            </a:pPr>
            <a:r>
              <a:rPr lang="en-US" dirty="0"/>
              <a:t>Develop team</a:t>
            </a:r>
          </a:p>
          <a:p>
            <a:pPr lvl="1">
              <a:spcBef>
                <a:spcPts val="0"/>
              </a:spcBef>
              <a:spcAft>
                <a:spcPts val="200"/>
              </a:spcAft>
            </a:pPr>
            <a:r>
              <a:rPr lang="en-US" dirty="0"/>
              <a:t>Infrastructure team</a:t>
            </a:r>
          </a:p>
          <a:p>
            <a:pPr>
              <a:spcBef>
                <a:spcPts val="0"/>
              </a:spcBef>
              <a:spcAft>
                <a:spcPts val="200"/>
              </a:spcAft>
            </a:pPr>
            <a:r>
              <a:rPr lang="en-US" dirty="0"/>
              <a:t>The infrastructure team has a “library” of prebuilt/previously built environments.</a:t>
            </a:r>
            <a:br>
              <a:rPr lang="en-US" dirty="0"/>
            </a:br>
            <a:r>
              <a:rPr lang="en-US" dirty="0"/>
              <a:t>Provides automation tools to simplify iterative development and deployment.</a:t>
            </a:r>
          </a:p>
          <a:p>
            <a:pPr>
              <a:spcBef>
                <a:spcPts val="0"/>
              </a:spcBef>
              <a:spcAft>
                <a:spcPts val="200"/>
              </a:spcAft>
            </a:pPr>
            <a:r>
              <a:rPr lang="en-US" dirty="0"/>
              <a:t>A development team can:</a:t>
            </a:r>
          </a:p>
          <a:p>
            <a:pPr lvl="1">
              <a:spcBef>
                <a:spcPts val="0"/>
              </a:spcBef>
              <a:spcAft>
                <a:spcPts val="200"/>
              </a:spcAft>
            </a:pPr>
            <a:r>
              <a:rPr lang="en-US" dirty="0"/>
              <a:t>Create a new instance of a predefined environment.</a:t>
            </a:r>
          </a:p>
          <a:p>
            <a:pPr lvl="1">
              <a:spcBef>
                <a:spcPts val="0"/>
              </a:spcBef>
              <a:spcAft>
                <a:spcPts val="200"/>
              </a:spcAft>
            </a:pPr>
            <a:r>
              <a:rPr lang="en-US" dirty="0"/>
              <a:t>Request creation or modification of an environment.</a:t>
            </a:r>
          </a:p>
          <a:p>
            <a:pPr>
              <a:spcBef>
                <a:spcPts val="0"/>
              </a:spcBef>
              <a:spcAft>
                <a:spcPts val="200"/>
              </a:spcAft>
            </a:pPr>
            <a:r>
              <a:rPr lang="en-US" dirty="0"/>
              <a:t>Terms in this space are continuous integration/continuous delivery and DevOps.</a:t>
            </a:r>
          </a:p>
          <a:p>
            <a:pPr>
              <a:spcBef>
                <a:spcPts val="0"/>
              </a:spcBef>
              <a:spcAft>
                <a:spcPts val="200"/>
              </a:spcAft>
            </a:pPr>
            <a:r>
              <a:rPr lang="en-US" dirty="0"/>
              <a:t>We do things manually in this course for education/understanding purposes.</a:t>
            </a:r>
            <a:br>
              <a:rPr lang="en-US" dirty="0"/>
            </a:br>
            <a:r>
              <a:rPr lang="en-US" dirty="0"/>
              <a:t>We will start automating in a couple of lectures.</a:t>
            </a:r>
          </a:p>
          <a:p>
            <a:pPr lvl="1">
              <a:spcBef>
                <a:spcPts val="0"/>
              </a:spcBef>
              <a:spcAft>
                <a:spcPts val="200"/>
              </a:spcAft>
            </a:pPr>
            <a:endParaRPr lang="en-US" dirty="0"/>
          </a:p>
        </p:txBody>
      </p:sp>
      <p:sp>
        <p:nvSpPr>
          <p:cNvPr id="3" name="Title 2">
            <a:extLst>
              <a:ext uri="{FF2B5EF4-FFF2-40B4-BE49-F238E27FC236}">
                <a16:creationId xmlns:a16="http://schemas.microsoft.com/office/drawing/2014/main" id="{31DD9F56-1B70-90E2-B5C1-B022D28E391A}"/>
              </a:ext>
            </a:extLst>
          </p:cNvPr>
          <p:cNvSpPr>
            <a:spLocks noGrp="1"/>
          </p:cNvSpPr>
          <p:nvPr>
            <p:ph type="title"/>
          </p:nvPr>
        </p:nvSpPr>
        <p:spPr/>
        <p:txBody>
          <a:bodyPr/>
          <a:lstStyle/>
          <a:p>
            <a:r>
              <a:rPr lang="en-US" dirty="0"/>
              <a:t>What Comes/Would Come Next?</a:t>
            </a:r>
          </a:p>
        </p:txBody>
      </p:sp>
    </p:spTree>
    <p:extLst>
      <p:ext uri="{BB962C8B-B14F-4D97-AF65-F5344CB8AC3E}">
        <p14:creationId xmlns:p14="http://schemas.microsoft.com/office/powerpoint/2010/main" val="31247139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8D91036-F079-5C45-9854-7D1738E621F8}"/>
              </a:ext>
            </a:extLst>
          </p:cNvPr>
          <p:cNvSpPr>
            <a:spLocks noGrp="1"/>
          </p:cNvSpPr>
          <p:nvPr>
            <p:ph idx="1"/>
          </p:nvPr>
        </p:nvSpPr>
        <p:spPr>
          <a:xfrm>
            <a:off x="152400" y="3403780"/>
            <a:ext cx="8839200" cy="1225369"/>
          </a:xfrm>
        </p:spPr>
        <p:txBody>
          <a:bodyPr/>
          <a:lstStyle/>
          <a:p>
            <a:r>
              <a:rPr lang="en-US" sz="1600" dirty="0"/>
              <a:t>There is usually an ecosystem of prebuilt versions/images that you can tailor.</a:t>
            </a:r>
          </a:p>
          <a:p>
            <a:r>
              <a:rPr lang="en-US" sz="1600" dirty="0"/>
              <a:t>There are also often prebuilt automation scripts that you can use in deployment workflows.</a:t>
            </a:r>
          </a:p>
          <a:p>
            <a:r>
              <a:rPr lang="en-US" sz="1600" dirty="0"/>
              <a:t>Teams/organizations build up “libraries” of “reliable, well-designed” environments.</a:t>
            </a:r>
          </a:p>
          <a:p>
            <a:r>
              <a:rPr lang="en-US" sz="1600" dirty="0"/>
              <a:t>We will get some experience with this process.</a:t>
            </a:r>
          </a:p>
        </p:txBody>
      </p:sp>
      <p:sp>
        <p:nvSpPr>
          <p:cNvPr id="3" name="Title 2">
            <a:extLst>
              <a:ext uri="{FF2B5EF4-FFF2-40B4-BE49-F238E27FC236}">
                <a16:creationId xmlns:a16="http://schemas.microsoft.com/office/drawing/2014/main" id="{D3558CB0-305E-D0A1-BE95-C7272A456546}"/>
              </a:ext>
            </a:extLst>
          </p:cNvPr>
          <p:cNvSpPr>
            <a:spLocks noGrp="1"/>
          </p:cNvSpPr>
          <p:nvPr>
            <p:ph type="title"/>
          </p:nvPr>
        </p:nvSpPr>
        <p:spPr/>
        <p:txBody>
          <a:bodyPr/>
          <a:lstStyle/>
          <a:p>
            <a:r>
              <a:rPr lang="en-US" dirty="0"/>
              <a:t>Prebuilt Images</a:t>
            </a:r>
          </a:p>
        </p:txBody>
      </p:sp>
      <p:pic>
        <p:nvPicPr>
          <p:cNvPr id="4" name="Picture 3">
            <a:extLst>
              <a:ext uri="{FF2B5EF4-FFF2-40B4-BE49-F238E27FC236}">
                <a16:creationId xmlns:a16="http://schemas.microsoft.com/office/drawing/2014/main" id="{7E2EA2A0-E742-0CC3-31ED-978DA9AAE71F}"/>
              </a:ext>
            </a:extLst>
          </p:cNvPr>
          <p:cNvPicPr>
            <a:picLocks noChangeAspect="1"/>
          </p:cNvPicPr>
          <p:nvPr/>
        </p:nvPicPr>
        <p:blipFill>
          <a:blip r:embed="rId2"/>
          <a:stretch>
            <a:fillRect/>
          </a:stretch>
        </p:blipFill>
        <p:spPr>
          <a:xfrm>
            <a:off x="76200" y="590550"/>
            <a:ext cx="4373174" cy="2667000"/>
          </a:xfrm>
          <a:prstGeom prst="rect">
            <a:avLst/>
          </a:prstGeom>
          <a:ln>
            <a:solidFill>
              <a:schemeClr val="tx1"/>
            </a:solidFill>
          </a:ln>
        </p:spPr>
      </p:pic>
      <p:pic>
        <p:nvPicPr>
          <p:cNvPr id="5" name="Picture 4">
            <a:extLst>
              <a:ext uri="{FF2B5EF4-FFF2-40B4-BE49-F238E27FC236}">
                <a16:creationId xmlns:a16="http://schemas.microsoft.com/office/drawing/2014/main" id="{FD4B817F-44D7-ED93-7DE3-32C0F905CDF2}"/>
              </a:ext>
            </a:extLst>
          </p:cNvPr>
          <p:cNvPicPr>
            <a:picLocks noChangeAspect="1"/>
          </p:cNvPicPr>
          <p:nvPr/>
        </p:nvPicPr>
        <p:blipFill>
          <a:blip r:embed="rId3"/>
          <a:stretch>
            <a:fillRect/>
          </a:stretch>
        </p:blipFill>
        <p:spPr>
          <a:xfrm>
            <a:off x="4534186" y="590550"/>
            <a:ext cx="4373174" cy="2667000"/>
          </a:xfrm>
          <a:prstGeom prst="rect">
            <a:avLst/>
          </a:prstGeom>
          <a:ln>
            <a:solidFill>
              <a:schemeClr val="tx1"/>
            </a:solidFill>
          </a:ln>
        </p:spPr>
      </p:pic>
    </p:spTree>
    <p:extLst>
      <p:ext uri="{BB962C8B-B14F-4D97-AF65-F5344CB8AC3E}">
        <p14:creationId xmlns:p14="http://schemas.microsoft.com/office/powerpoint/2010/main" val="1543634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3B2486-4558-BCAC-91AA-8AFCA545451A}"/>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5DE0864D-E9BE-A07E-532E-C9E7C72683A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7F988144-270A-2FFD-991D-8D90481FCC34}"/>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B9F540A5-7EB3-2163-9B3D-9A0803AADD2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3595C06F-068E-95C9-CA32-A4C31D4A335A}"/>
              </a:ext>
            </a:extLst>
          </p:cNvPr>
          <p:cNvSpPr txBox="1">
            <a:spLocks noChangeArrowheads="1"/>
          </p:cNvSpPr>
          <p:nvPr/>
        </p:nvSpPr>
        <p:spPr bwMode="auto">
          <a:xfrm>
            <a:off x="0" y="1372815"/>
            <a:ext cx="9144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Microservices (Continued)</a:t>
            </a:r>
          </a:p>
          <a:p>
            <a:pPr algn="ctr"/>
            <a:endParaRPr lang="en-US" altLang="en-US" sz="2800" i="1" dirty="0">
              <a:solidFill>
                <a:schemeClr val="bg1"/>
              </a:solidFill>
            </a:endParaRPr>
          </a:p>
        </p:txBody>
      </p:sp>
      <p:sp>
        <p:nvSpPr>
          <p:cNvPr id="8" name="TextBox 9">
            <a:extLst>
              <a:ext uri="{FF2B5EF4-FFF2-40B4-BE49-F238E27FC236}">
                <a16:creationId xmlns:a16="http://schemas.microsoft.com/office/drawing/2014/main" id="{063B6F71-5857-C270-6162-712CB1E43DE0}"/>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18</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W4153-24F-L2-REST-Microservices-IaaS				© Donald F. Ferguson, 2024</a:t>
            </a:r>
            <a:endParaRPr lang="en-US" altLang="en-US" sz="800" i="1" dirty="0">
              <a:solidFill>
                <a:schemeClr val="bg1"/>
              </a:solidFill>
            </a:endParaRPr>
          </a:p>
        </p:txBody>
      </p:sp>
    </p:spTree>
    <p:extLst>
      <p:ext uri="{BB962C8B-B14F-4D97-AF65-F5344CB8AC3E}">
        <p14:creationId xmlns:p14="http://schemas.microsoft.com/office/powerpoint/2010/main" val="2195864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0809B-ABBE-6039-AAD1-E842AA55DCE1}"/>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C1212D09-54DB-08A6-D9C5-DCD0F8A00BB4}"/>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06BFB501-E203-F798-CBDD-8C6AA403975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D8DB5984-0536-2D50-B774-B3F62D4E40AF}"/>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60501679-BF9C-F637-034C-C1959FD2DA3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W4153-24F-L2-REST-Microservices-IaaS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D84B6E4E-C2A8-2B1B-6F40-FADBEC51D07E}"/>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Reminder</a:t>
            </a:r>
          </a:p>
        </p:txBody>
      </p:sp>
    </p:spTree>
    <p:extLst>
      <p:ext uri="{BB962C8B-B14F-4D97-AF65-F5344CB8AC3E}">
        <p14:creationId xmlns:p14="http://schemas.microsoft.com/office/powerpoint/2010/main" val="3182938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D45A62-A916-5A4D-0A0F-25F205C41D4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FDF8E2B-CA17-5AE2-CBAE-613BC8EEF83E}"/>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a:extLst>
              <a:ext uri="{FF2B5EF4-FFF2-40B4-BE49-F238E27FC236}">
                <a16:creationId xmlns:a16="http://schemas.microsoft.com/office/drawing/2014/main" id="{2450D09A-E441-696E-2F4A-9E8488BB7C66}"/>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a:extLst>
              <a:ext uri="{FF2B5EF4-FFF2-40B4-BE49-F238E27FC236}">
                <a16:creationId xmlns:a16="http://schemas.microsoft.com/office/drawing/2014/main" id="{14EC3E54-2778-49D7-44FB-762276CE748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a:extLst>
              <a:ext uri="{FF2B5EF4-FFF2-40B4-BE49-F238E27FC236}">
                <a16:creationId xmlns:a16="http://schemas.microsoft.com/office/drawing/2014/main" id="{84B6E38E-6AF1-CA89-A490-00CEFA8B7E28}"/>
              </a:ext>
            </a:extLst>
          </p:cNvPr>
          <p:cNvSpPr txBox="1">
            <a:spLocks noChangeArrowheads="1"/>
          </p:cNvSpPr>
          <p:nvPr/>
        </p:nvSpPr>
        <p:spPr bwMode="auto">
          <a:xfrm>
            <a:off x="-2" y="1"/>
            <a:ext cx="9144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b="1" i="1" dirty="0"/>
              <a:t>W4153 – Cloud Computing</a:t>
            </a:r>
            <a:br>
              <a:rPr lang="en-US" altLang="en-US" sz="4400" b="1" i="1" dirty="0"/>
            </a:br>
            <a:r>
              <a:rPr lang="en-US" altLang="en-US" sz="3600" b="1" i="1" dirty="0"/>
              <a:t>Lecture 2: IaaS, REST, BLOBs, Design Patterns</a:t>
            </a:r>
            <a:endParaRPr lang="en-US" altLang="en-US" sz="4400" b="1" i="1" dirty="0">
              <a:solidFill>
                <a:srgbClr val="FF0000"/>
              </a:solidFill>
            </a:endParaRPr>
          </a:p>
        </p:txBody>
      </p:sp>
      <p:sp>
        <p:nvSpPr>
          <p:cNvPr id="3077" name="TextBox 10">
            <a:extLst>
              <a:ext uri="{FF2B5EF4-FFF2-40B4-BE49-F238E27FC236}">
                <a16:creationId xmlns:a16="http://schemas.microsoft.com/office/drawing/2014/main" id="{35CEB461-82CB-0B0C-5F00-5FD85DFEA661}"/>
              </a:ext>
            </a:extLst>
          </p:cNvPr>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
        <p:nvSpPr>
          <p:cNvPr id="3" name="Rounded Rectangle 2">
            <a:extLst>
              <a:ext uri="{FF2B5EF4-FFF2-40B4-BE49-F238E27FC236}">
                <a16:creationId xmlns:a16="http://schemas.microsoft.com/office/drawing/2014/main" id="{2761566F-0403-B8FD-3D74-AE3FEFE222C8}"/>
              </a:ext>
            </a:extLst>
          </p:cNvPr>
          <p:cNvSpPr/>
          <p:nvPr/>
        </p:nvSpPr>
        <p:spPr>
          <a:xfrm>
            <a:off x="457200" y="2343150"/>
            <a:ext cx="8077200" cy="2209799"/>
          </a:xfrm>
          <a:prstGeom prst="round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3200" dirty="0"/>
              <a:t>We will start in a few minutes.</a:t>
            </a:r>
          </a:p>
          <a:p>
            <a:pPr algn="ctr"/>
            <a:endParaRPr lang="en-US" sz="3200" dirty="0"/>
          </a:p>
        </p:txBody>
      </p:sp>
    </p:spTree>
    <p:extLst>
      <p:ext uri="{BB962C8B-B14F-4D97-AF65-F5344CB8AC3E}">
        <p14:creationId xmlns:p14="http://schemas.microsoft.com/office/powerpoint/2010/main" val="8925121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BBBD4-0248-1A7E-9BAD-46D6C2BF2C8F}"/>
              </a:ext>
            </a:extLst>
          </p:cNvPr>
          <p:cNvSpPr>
            <a:spLocks noGrp="1"/>
          </p:cNvSpPr>
          <p:nvPr>
            <p:ph type="title"/>
          </p:nvPr>
        </p:nvSpPr>
        <p:spPr/>
        <p:txBody>
          <a:bodyPr/>
          <a:lstStyle/>
          <a:p>
            <a:r>
              <a:rPr lang="en-US" dirty="0"/>
              <a:t>Microservices </a:t>
            </a:r>
            <a:r>
              <a:rPr lang="en-US" sz="2000" dirty="0"/>
              <a:t>(https://</a:t>
            </a:r>
            <a:r>
              <a:rPr lang="en-US" sz="2000" dirty="0" err="1"/>
              <a:t>microservices.io</a:t>
            </a:r>
            <a:r>
              <a:rPr lang="en-US" sz="2000" dirty="0"/>
              <a:t>/</a:t>
            </a:r>
            <a:r>
              <a:rPr lang="en-US" sz="2000" dirty="0" err="1"/>
              <a:t>index.html</a:t>
            </a:r>
            <a:r>
              <a:rPr lang="en-US" sz="2000" dirty="0"/>
              <a:t>)</a:t>
            </a:r>
            <a:endParaRPr lang="en-US" dirty="0"/>
          </a:p>
        </p:txBody>
      </p:sp>
      <p:pic>
        <p:nvPicPr>
          <p:cNvPr id="8" name="Picture 7">
            <a:extLst>
              <a:ext uri="{FF2B5EF4-FFF2-40B4-BE49-F238E27FC236}">
                <a16:creationId xmlns:a16="http://schemas.microsoft.com/office/drawing/2014/main" id="{10A18FB7-D82A-4BF8-CBD9-A766C86050B8}"/>
              </a:ext>
            </a:extLst>
          </p:cNvPr>
          <p:cNvPicPr>
            <a:picLocks noChangeAspect="1"/>
          </p:cNvPicPr>
          <p:nvPr/>
        </p:nvPicPr>
        <p:blipFill>
          <a:blip r:embed="rId2"/>
          <a:stretch>
            <a:fillRect/>
          </a:stretch>
        </p:blipFill>
        <p:spPr>
          <a:xfrm>
            <a:off x="5257800" y="2571750"/>
            <a:ext cx="3138388" cy="2035563"/>
          </a:xfrm>
          <a:prstGeom prst="rect">
            <a:avLst/>
          </a:prstGeom>
        </p:spPr>
      </p:pic>
      <p:pic>
        <p:nvPicPr>
          <p:cNvPr id="9" name="Picture 8">
            <a:extLst>
              <a:ext uri="{FF2B5EF4-FFF2-40B4-BE49-F238E27FC236}">
                <a16:creationId xmlns:a16="http://schemas.microsoft.com/office/drawing/2014/main" id="{9D45C3B2-540F-3F96-7461-017B645C6D55}"/>
              </a:ext>
            </a:extLst>
          </p:cNvPr>
          <p:cNvPicPr>
            <a:picLocks noChangeAspect="1"/>
          </p:cNvPicPr>
          <p:nvPr/>
        </p:nvPicPr>
        <p:blipFill>
          <a:blip r:embed="rId3"/>
          <a:stretch>
            <a:fillRect/>
          </a:stretch>
        </p:blipFill>
        <p:spPr>
          <a:xfrm>
            <a:off x="135399" y="472301"/>
            <a:ext cx="5060950" cy="1859704"/>
          </a:xfrm>
          <a:prstGeom prst="rect">
            <a:avLst/>
          </a:prstGeom>
        </p:spPr>
      </p:pic>
      <p:pic>
        <p:nvPicPr>
          <p:cNvPr id="10" name="Picture 9">
            <a:extLst>
              <a:ext uri="{FF2B5EF4-FFF2-40B4-BE49-F238E27FC236}">
                <a16:creationId xmlns:a16="http://schemas.microsoft.com/office/drawing/2014/main" id="{AB883DDA-1087-AD1F-6BEA-6EB1ABDFF9FB}"/>
              </a:ext>
            </a:extLst>
          </p:cNvPr>
          <p:cNvPicPr>
            <a:picLocks noChangeAspect="1"/>
          </p:cNvPicPr>
          <p:nvPr/>
        </p:nvPicPr>
        <p:blipFill>
          <a:blip r:embed="rId4"/>
          <a:stretch>
            <a:fillRect/>
          </a:stretch>
        </p:blipFill>
        <p:spPr>
          <a:xfrm>
            <a:off x="172570" y="2448838"/>
            <a:ext cx="3869125" cy="2035564"/>
          </a:xfrm>
          <a:prstGeom prst="rect">
            <a:avLst/>
          </a:prstGeom>
        </p:spPr>
      </p:pic>
      <p:sp>
        <p:nvSpPr>
          <p:cNvPr id="11" name="TextBox 10">
            <a:extLst>
              <a:ext uri="{FF2B5EF4-FFF2-40B4-BE49-F238E27FC236}">
                <a16:creationId xmlns:a16="http://schemas.microsoft.com/office/drawing/2014/main" id="{5AA2A6F4-01E4-C76A-B6B9-11E620B16BBE}"/>
              </a:ext>
            </a:extLst>
          </p:cNvPr>
          <p:cNvSpPr txBox="1"/>
          <p:nvPr/>
        </p:nvSpPr>
        <p:spPr>
          <a:xfrm>
            <a:off x="228600" y="3790950"/>
            <a:ext cx="1217128" cy="584775"/>
          </a:xfrm>
          <a:prstGeom prst="rect">
            <a:avLst/>
          </a:prstGeom>
          <a:noFill/>
        </p:spPr>
        <p:txBody>
          <a:bodyPr wrap="none" rtlCol="0">
            <a:spAutoFit/>
          </a:bodyPr>
          <a:lstStyle/>
          <a:p>
            <a:pPr algn="ctr"/>
            <a:r>
              <a:rPr lang="en-US" sz="1600" dirty="0"/>
              <a:t>Monolithic</a:t>
            </a:r>
            <a:br>
              <a:rPr lang="en-US" sz="1600" dirty="0"/>
            </a:br>
            <a:r>
              <a:rPr lang="en-US" sz="1600" dirty="0"/>
              <a:t>Architecture</a:t>
            </a:r>
          </a:p>
        </p:txBody>
      </p:sp>
      <p:sp>
        <p:nvSpPr>
          <p:cNvPr id="12" name="TextBox 11">
            <a:extLst>
              <a:ext uri="{FF2B5EF4-FFF2-40B4-BE49-F238E27FC236}">
                <a16:creationId xmlns:a16="http://schemas.microsoft.com/office/drawing/2014/main" id="{E75D3B0E-816A-5D52-E3BF-80DC4FBBF112}"/>
              </a:ext>
            </a:extLst>
          </p:cNvPr>
          <p:cNvSpPr txBox="1"/>
          <p:nvPr/>
        </p:nvSpPr>
        <p:spPr>
          <a:xfrm>
            <a:off x="6159086" y="1986975"/>
            <a:ext cx="1335815" cy="584775"/>
          </a:xfrm>
          <a:prstGeom prst="rect">
            <a:avLst/>
          </a:prstGeom>
          <a:noFill/>
        </p:spPr>
        <p:txBody>
          <a:bodyPr wrap="none" rtlCol="0">
            <a:spAutoFit/>
          </a:bodyPr>
          <a:lstStyle/>
          <a:p>
            <a:pPr algn="ctr"/>
            <a:r>
              <a:rPr lang="en-US" sz="1600" dirty="0"/>
              <a:t>Microservices</a:t>
            </a:r>
            <a:br>
              <a:rPr lang="en-US" sz="1600" dirty="0"/>
            </a:br>
            <a:r>
              <a:rPr lang="en-US" sz="1600" dirty="0"/>
              <a:t>Architecture</a:t>
            </a:r>
          </a:p>
        </p:txBody>
      </p:sp>
      <p:sp>
        <p:nvSpPr>
          <p:cNvPr id="2" name="TextBox 1">
            <a:extLst>
              <a:ext uri="{FF2B5EF4-FFF2-40B4-BE49-F238E27FC236}">
                <a16:creationId xmlns:a16="http://schemas.microsoft.com/office/drawing/2014/main" id="{18782BA3-5343-E642-8882-135679DCD497}"/>
              </a:ext>
            </a:extLst>
          </p:cNvPr>
          <p:cNvSpPr txBox="1"/>
          <p:nvPr/>
        </p:nvSpPr>
        <p:spPr>
          <a:xfrm>
            <a:off x="5410200" y="742950"/>
            <a:ext cx="3221010" cy="1200329"/>
          </a:xfrm>
          <a:prstGeom prst="rect">
            <a:avLst/>
          </a:prstGeom>
          <a:noFill/>
        </p:spPr>
        <p:txBody>
          <a:bodyPr wrap="none" rtlCol="0">
            <a:spAutoFit/>
          </a:bodyPr>
          <a:lstStyle/>
          <a:p>
            <a:pPr marL="285750" indent="-285750">
              <a:buFont typeface="Arial" panose="020B0604020202020204" pitchFamily="34" charset="0"/>
              <a:buChar char="•"/>
            </a:pPr>
            <a:r>
              <a:rPr lang="en-US" sz="1200" dirty="0"/>
              <a:t>Microservice benefits relative to monoliths</a:t>
            </a:r>
            <a:br>
              <a:rPr lang="en-US" sz="1200" dirty="0"/>
            </a:br>
            <a:r>
              <a:rPr lang="en-US" sz="1200" dirty="0"/>
              <a:t>are hard to understand without having</a:t>
            </a:r>
            <a:br>
              <a:rPr lang="en-US" sz="1200" dirty="0"/>
            </a:br>
            <a:r>
              <a:rPr lang="en-US" sz="1200" dirty="0"/>
              <a:t>developed and maintained monoliths.</a:t>
            </a:r>
          </a:p>
          <a:p>
            <a:pPr marL="285750" indent="-285750">
              <a:buFont typeface="Arial" panose="020B0604020202020204" pitchFamily="34" charset="0"/>
              <a:buChar char="•"/>
            </a:pPr>
            <a:r>
              <a:rPr lang="en-US" sz="1200" dirty="0"/>
              <a:t>Cars are “cool.” Cars are totally, super cool if</a:t>
            </a:r>
            <a:br>
              <a:rPr lang="en-US" sz="1200" dirty="0"/>
            </a:br>
            <a:r>
              <a:rPr lang="en-US" sz="1200" dirty="0"/>
              <a:t>you had to go into town using a horse</a:t>
            </a:r>
            <a:br>
              <a:rPr lang="en-US" sz="1200" dirty="0"/>
            </a:br>
            <a:r>
              <a:rPr lang="en-US" sz="1200" dirty="0"/>
              <a:t>drawn carriage.</a:t>
            </a:r>
          </a:p>
        </p:txBody>
      </p:sp>
    </p:spTree>
    <p:extLst>
      <p:ext uri="{BB962C8B-B14F-4D97-AF65-F5344CB8AC3E}">
        <p14:creationId xmlns:p14="http://schemas.microsoft.com/office/powerpoint/2010/main" val="1185790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FDF888-5C7F-A340-5C6C-AF2BB19A91AB}"/>
              </a:ext>
            </a:extLst>
          </p:cNvPr>
          <p:cNvSpPr>
            <a:spLocks noGrp="1"/>
          </p:cNvSpPr>
          <p:nvPr>
            <p:ph type="title"/>
          </p:nvPr>
        </p:nvSpPr>
        <p:spPr/>
        <p:txBody>
          <a:bodyPr/>
          <a:lstStyle/>
          <a:p>
            <a:r>
              <a:rPr lang="en-US" sz="2800" dirty="0"/>
              <a:t>Microservice Characteristics</a:t>
            </a:r>
            <a:r>
              <a:rPr lang="en-US" sz="900" dirty="0"/>
              <a:t> 		(https://</a:t>
            </a:r>
            <a:r>
              <a:rPr lang="en-US" sz="900" dirty="0" err="1"/>
              <a:t>dzone.com</a:t>
            </a:r>
            <a:r>
              <a:rPr lang="en-US" sz="900" dirty="0"/>
              <a:t>/articles/what-is-microservices-an-introduction-to-</a:t>
            </a:r>
            <a:r>
              <a:rPr lang="en-US" sz="900" dirty="0" err="1"/>
              <a:t>microserv</a:t>
            </a:r>
            <a:r>
              <a:rPr lang="en-US" sz="900" dirty="0"/>
              <a:t>)</a:t>
            </a:r>
          </a:p>
        </p:txBody>
      </p:sp>
      <p:pic>
        <p:nvPicPr>
          <p:cNvPr id="1026" name="Picture 2">
            <a:extLst>
              <a:ext uri="{FF2B5EF4-FFF2-40B4-BE49-F238E27FC236}">
                <a16:creationId xmlns:a16="http://schemas.microsoft.com/office/drawing/2014/main" id="{F8701405-8835-B42C-41F2-541779F247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81" y="1352550"/>
            <a:ext cx="4417563" cy="21796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44ACBA2-0367-7252-5D40-406D03F90592}"/>
              </a:ext>
            </a:extLst>
          </p:cNvPr>
          <p:cNvPicPr>
            <a:picLocks noChangeAspect="1"/>
          </p:cNvPicPr>
          <p:nvPr/>
        </p:nvPicPr>
        <p:blipFill>
          <a:blip r:embed="rId3"/>
          <a:stretch>
            <a:fillRect/>
          </a:stretch>
        </p:blipFill>
        <p:spPr>
          <a:xfrm>
            <a:off x="4589754" y="1200150"/>
            <a:ext cx="4249445" cy="3048000"/>
          </a:xfrm>
          <a:prstGeom prst="rect">
            <a:avLst/>
          </a:prstGeom>
        </p:spPr>
      </p:pic>
      <p:sp>
        <p:nvSpPr>
          <p:cNvPr id="5" name="TextBox 4">
            <a:extLst>
              <a:ext uri="{FF2B5EF4-FFF2-40B4-BE49-F238E27FC236}">
                <a16:creationId xmlns:a16="http://schemas.microsoft.com/office/drawing/2014/main" id="{1320D6B7-28DA-ECAA-C1D0-343014A8E534}"/>
              </a:ext>
            </a:extLst>
          </p:cNvPr>
          <p:cNvSpPr txBox="1"/>
          <p:nvPr/>
        </p:nvSpPr>
        <p:spPr>
          <a:xfrm>
            <a:off x="5181600" y="901921"/>
            <a:ext cx="2808589" cy="369332"/>
          </a:xfrm>
          <a:prstGeom prst="rect">
            <a:avLst/>
          </a:prstGeom>
          <a:noFill/>
        </p:spPr>
        <p:txBody>
          <a:bodyPr wrap="none" rtlCol="0">
            <a:spAutoFit/>
          </a:bodyPr>
          <a:lstStyle/>
          <a:p>
            <a:r>
              <a:rPr lang="en-US" dirty="0"/>
              <a:t>Microservice Characteristics</a:t>
            </a:r>
          </a:p>
        </p:txBody>
      </p:sp>
      <p:sp>
        <p:nvSpPr>
          <p:cNvPr id="2" name="TextBox 1">
            <a:extLst>
              <a:ext uri="{FF2B5EF4-FFF2-40B4-BE49-F238E27FC236}">
                <a16:creationId xmlns:a16="http://schemas.microsoft.com/office/drawing/2014/main" id="{83A04D96-5BBC-E398-7FD1-825CB9AC6544}"/>
              </a:ext>
            </a:extLst>
          </p:cNvPr>
          <p:cNvSpPr txBox="1"/>
          <p:nvPr/>
        </p:nvSpPr>
        <p:spPr>
          <a:xfrm>
            <a:off x="838200" y="3943350"/>
            <a:ext cx="2395720" cy="307777"/>
          </a:xfrm>
          <a:prstGeom prst="rect">
            <a:avLst/>
          </a:prstGeom>
          <a:noFill/>
        </p:spPr>
        <p:txBody>
          <a:bodyPr wrap="none" rtlCol="0">
            <a:spAutoFit/>
          </a:bodyPr>
          <a:lstStyle/>
          <a:p>
            <a:r>
              <a:rPr lang="en-US" sz="1400" dirty="0"/>
              <a:t>Event based --&gt; Loose coupled</a:t>
            </a:r>
          </a:p>
        </p:txBody>
      </p:sp>
    </p:spTree>
    <p:extLst>
      <p:ext uri="{BB962C8B-B14F-4D97-AF65-F5344CB8AC3E}">
        <p14:creationId xmlns:p14="http://schemas.microsoft.com/office/powerpoint/2010/main" val="107690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FA205-8711-15C4-E794-C81B7D19848F}"/>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72E28F4B-5547-BBBC-3A51-AEFA29A0530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ABE9870A-F06D-C1F5-4502-81BA5A4999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B07F4D4C-6C75-961C-4AE2-029CFAD3F4A2}"/>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A232B258-EDCE-352D-8520-D1ED4254ED23}"/>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W4153-24F-L2-REST-Microservices-IaaS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0E286000-707B-816E-27BD-D6AFCCC8C930}"/>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A student asked something like,</a:t>
            </a:r>
            <a:br>
              <a:rPr lang="en-US" sz="3600" dirty="0">
                <a:solidFill>
                  <a:schemeClr val="tx1"/>
                </a:solidFill>
              </a:rPr>
            </a:br>
            <a:r>
              <a:rPr lang="en-US" sz="3600" dirty="0">
                <a:solidFill>
                  <a:schemeClr val="tx1"/>
                </a:solidFill>
              </a:rPr>
              <a:t>”Is there more to microservices than</a:t>
            </a:r>
            <a:br>
              <a:rPr lang="en-US" sz="3600" dirty="0">
                <a:solidFill>
                  <a:schemeClr val="tx1"/>
                </a:solidFill>
              </a:rPr>
            </a:br>
            <a:r>
              <a:rPr lang="en-US" sz="3600" dirty="0">
                <a:solidFill>
                  <a:schemeClr val="tx1"/>
                </a:solidFill>
              </a:rPr>
              <a:t>just breaking things into parts?”</a:t>
            </a:r>
            <a:br>
              <a:rPr lang="en-US" sz="3600" dirty="0">
                <a:solidFill>
                  <a:schemeClr val="tx1"/>
                </a:solidFill>
              </a:rPr>
            </a:br>
            <a:r>
              <a:rPr lang="en-US" sz="3600" dirty="0">
                <a:solidFill>
                  <a:schemeClr val="tx1"/>
                </a:solidFill>
                <a:sym typeface="Wingdings" pitchFamily="2" charset="2"/>
              </a:rPr>
              <a:t></a:t>
            </a:r>
            <a:br>
              <a:rPr lang="en-US" sz="3600" dirty="0">
                <a:solidFill>
                  <a:schemeClr val="tx1"/>
                </a:solidFill>
                <a:sym typeface="Wingdings" pitchFamily="2" charset="2"/>
              </a:rPr>
            </a:br>
            <a:r>
              <a:rPr lang="en-US" sz="3600" dirty="0">
                <a:solidFill>
                  <a:schemeClr val="tx1"/>
                </a:solidFill>
                <a:sym typeface="Wingdings" pitchFamily="2" charset="2"/>
              </a:rPr>
              <a:t>Design patterns and Design Principles</a:t>
            </a:r>
            <a:endParaRPr lang="en-US" sz="3600" dirty="0">
              <a:solidFill>
                <a:schemeClr val="tx1"/>
              </a:solidFill>
            </a:endParaRPr>
          </a:p>
        </p:txBody>
      </p:sp>
    </p:spTree>
    <p:extLst>
      <p:ext uri="{BB962C8B-B14F-4D97-AF65-F5344CB8AC3E}">
        <p14:creationId xmlns:p14="http://schemas.microsoft.com/office/powerpoint/2010/main" val="2253744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5AA356-E623-0A50-5B3F-494F57835BB1}"/>
              </a:ext>
            </a:extLst>
          </p:cNvPr>
          <p:cNvSpPr>
            <a:spLocks noGrp="1"/>
          </p:cNvSpPr>
          <p:nvPr>
            <p:ph idx="1"/>
          </p:nvPr>
        </p:nvSpPr>
        <p:spPr/>
        <p:txBody>
          <a:bodyPr/>
          <a:lstStyle/>
          <a:p>
            <a:r>
              <a:rPr lang="en-US" sz="1800" dirty="0"/>
              <a:t>“In software engineering, a software design pattern is a general, reusable solution to a commonly occurring problem within a given context in software design. It is not a finished design that can be transformed directly into source or machine code. Rather, it is a description or template for how to solve a problem that can be used in many different situations. Design patterns are formalized best practices that the programmer can use to solve common problems when designing an application or system.” (</a:t>
            </a:r>
            <a:r>
              <a:rPr lang="en-US" sz="1800" dirty="0">
                <a:hlinkClick r:id="rId2"/>
              </a:rPr>
              <a:t>https://en.wikipedia.org/wiki/Software_design_pattern</a:t>
            </a:r>
            <a:r>
              <a:rPr lang="en-US" sz="1800" dirty="0"/>
              <a:t>)</a:t>
            </a:r>
          </a:p>
          <a:p>
            <a:endParaRPr lang="en-US" sz="1800" dirty="0"/>
          </a:p>
          <a:p>
            <a:r>
              <a:rPr lang="en-US" sz="1800" dirty="0"/>
              <a:t>We will cover design patterns in several aspects:</a:t>
            </a:r>
          </a:p>
          <a:p>
            <a:pPr lvl="1"/>
            <a:r>
              <a:rPr lang="en-US" sz="1600" dirty="0"/>
              <a:t>SW patterns for building code “in microservices.” How do you write the code?</a:t>
            </a:r>
          </a:p>
          <a:p>
            <a:pPr lvl="1"/>
            <a:r>
              <a:rPr lang="en-US" sz="1600" dirty="0"/>
              <a:t>Architecture patterns for microservices and composition into complex solutions.</a:t>
            </a:r>
          </a:p>
          <a:p>
            <a:pPr lvl="1"/>
            <a:r>
              <a:rPr lang="en-US" sz="1600" dirty="0"/>
              <a:t>Cloud architecture patterns: how do you solve problems with cloud technology.</a:t>
            </a:r>
          </a:p>
          <a:p>
            <a:pPr lvl="1"/>
            <a:r>
              <a:rPr lang="en-US" sz="1600" dirty="0"/>
              <a:t>Data modeling and data access patters.</a:t>
            </a:r>
          </a:p>
          <a:p>
            <a:pPr lvl="1"/>
            <a:r>
              <a:rPr lang="en-US" sz="1600" dirty="0"/>
              <a:t>… …</a:t>
            </a:r>
          </a:p>
        </p:txBody>
      </p:sp>
      <p:sp>
        <p:nvSpPr>
          <p:cNvPr id="3" name="Title 2">
            <a:extLst>
              <a:ext uri="{FF2B5EF4-FFF2-40B4-BE49-F238E27FC236}">
                <a16:creationId xmlns:a16="http://schemas.microsoft.com/office/drawing/2014/main" id="{E03F29B7-78F7-A7DB-55E0-E2CCBC9B0A6F}"/>
              </a:ext>
            </a:extLst>
          </p:cNvPr>
          <p:cNvSpPr>
            <a:spLocks noGrp="1"/>
          </p:cNvSpPr>
          <p:nvPr>
            <p:ph type="title"/>
          </p:nvPr>
        </p:nvSpPr>
        <p:spPr/>
        <p:txBody>
          <a:bodyPr/>
          <a:lstStyle/>
          <a:p>
            <a:r>
              <a:rPr lang="en-US" dirty="0"/>
              <a:t>Design Patterns</a:t>
            </a:r>
          </a:p>
        </p:txBody>
      </p:sp>
    </p:spTree>
    <p:extLst>
      <p:ext uri="{BB962C8B-B14F-4D97-AF65-F5344CB8AC3E}">
        <p14:creationId xmlns:p14="http://schemas.microsoft.com/office/powerpoint/2010/main" val="362728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FB1BBE-4C68-DC60-1E3F-21479E9EABC3}"/>
              </a:ext>
            </a:extLst>
          </p:cNvPr>
          <p:cNvSpPr>
            <a:spLocks noGrp="1"/>
          </p:cNvSpPr>
          <p:nvPr>
            <p:ph idx="1"/>
          </p:nvPr>
        </p:nvSpPr>
        <p:spPr>
          <a:xfrm>
            <a:off x="5334000" y="669890"/>
            <a:ext cx="3470298" cy="3867150"/>
          </a:xfrm>
        </p:spPr>
        <p:txBody>
          <a:bodyPr/>
          <a:lstStyle/>
          <a:p>
            <a:r>
              <a:rPr lang="en-US" sz="1600" dirty="0"/>
              <a:t>If you are trying to solve a problem or implement something,</a:t>
            </a:r>
          </a:p>
          <a:p>
            <a:r>
              <a:rPr lang="en-US" sz="1600" dirty="0"/>
              <a:t>You are probably not the first person to do so.</a:t>
            </a:r>
          </a:p>
          <a:p>
            <a:r>
              <a:rPr lang="en-US" sz="1600" dirty="0"/>
              <a:t>Probably a lot of other people have tried, failed and then learned.</a:t>
            </a:r>
          </a:p>
          <a:p>
            <a:r>
              <a:rPr lang="en-US" sz="1600" dirty="0"/>
              <a:t>Ask Google or ChatGPT what others do.</a:t>
            </a:r>
          </a:p>
          <a:p>
            <a:r>
              <a:rPr lang="en-US" sz="1600" dirty="0"/>
              <a:t>A knowledge of basic design patterns is useful to guide architecture/implementation decisions.</a:t>
            </a:r>
          </a:p>
          <a:p>
            <a:r>
              <a:rPr lang="en-US" sz="1600" dirty="0"/>
              <a:t>We will cover when encountering tasks and challenges.</a:t>
            </a:r>
          </a:p>
        </p:txBody>
      </p:sp>
      <p:sp>
        <p:nvSpPr>
          <p:cNvPr id="3" name="Title 2">
            <a:extLst>
              <a:ext uri="{FF2B5EF4-FFF2-40B4-BE49-F238E27FC236}">
                <a16:creationId xmlns:a16="http://schemas.microsoft.com/office/drawing/2014/main" id="{900B28D6-68BD-07C3-BAFE-8750715386D4}"/>
              </a:ext>
            </a:extLst>
          </p:cNvPr>
          <p:cNvSpPr>
            <a:spLocks noGrp="1"/>
          </p:cNvSpPr>
          <p:nvPr>
            <p:ph type="title"/>
          </p:nvPr>
        </p:nvSpPr>
        <p:spPr/>
        <p:txBody>
          <a:bodyPr/>
          <a:lstStyle/>
          <a:p>
            <a:r>
              <a:rPr lang="en-US" dirty="0"/>
              <a:t>Microservice Pattern Language (One Perspective)</a:t>
            </a:r>
          </a:p>
        </p:txBody>
      </p:sp>
      <p:pic>
        <p:nvPicPr>
          <p:cNvPr id="3074" name="Picture 2">
            <a:extLst>
              <a:ext uri="{FF2B5EF4-FFF2-40B4-BE49-F238E27FC236}">
                <a16:creationId xmlns:a16="http://schemas.microsoft.com/office/drawing/2014/main" id="{C8B0021C-3AE8-8224-65F7-B194B2406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478" y="575337"/>
            <a:ext cx="4971197" cy="38671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0FD5136-E962-A1A6-F8CA-E3747993D085}"/>
              </a:ext>
            </a:extLst>
          </p:cNvPr>
          <p:cNvSpPr txBox="1"/>
          <p:nvPr/>
        </p:nvSpPr>
        <p:spPr>
          <a:xfrm>
            <a:off x="163263" y="4442487"/>
            <a:ext cx="4615890" cy="276999"/>
          </a:xfrm>
          <a:prstGeom prst="rect">
            <a:avLst/>
          </a:prstGeom>
          <a:noFill/>
        </p:spPr>
        <p:txBody>
          <a:bodyPr wrap="square">
            <a:spAutoFit/>
          </a:bodyPr>
          <a:lstStyle/>
          <a:p>
            <a:r>
              <a:rPr lang="en-US" sz="1200" dirty="0"/>
              <a:t>https://</a:t>
            </a:r>
            <a:r>
              <a:rPr lang="en-US" sz="1200" dirty="0" err="1"/>
              <a:t>microservices.io</a:t>
            </a:r>
            <a:r>
              <a:rPr lang="en-US" sz="1200" dirty="0"/>
              <a:t>/patterns/</a:t>
            </a:r>
            <a:r>
              <a:rPr lang="en-US" sz="1200" dirty="0" err="1"/>
              <a:t>index.html</a:t>
            </a:r>
            <a:endParaRPr lang="en-US" sz="1200" dirty="0"/>
          </a:p>
        </p:txBody>
      </p:sp>
    </p:spTree>
    <p:extLst>
      <p:ext uri="{BB962C8B-B14F-4D97-AF65-F5344CB8AC3E}">
        <p14:creationId xmlns:p14="http://schemas.microsoft.com/office/powerpoint/2010/main" val="6270154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C3224B-35D1-BF9A-7C51-72D66C220355}"/>
              </a:ext>
            </a:extLst>
          </p:cNvPr>
          <p:cNvSpPr>
            <a:spLocks noGrp="1"/>
          </p:cNvSpPr>
          <p:nvPr>
            <p:ph type="title"/>
          </p:nvPr>
        </p:nvSpPr>
        <p:spPr/>
        <p:txBody>
          <a:bodyPr/>
          <a:lstStyle/>
          <a:p>
            <a:r>
              <a:rPr lang="en-US" dirty="0"/>
              <a:t>There are a Lot of Design Patterns</a:t>
            </a:r>
          </a:p>
        </p:txBody>
      </p:sp>
      <p:pic>
        <p:nvPicPr>
          <p:cNvPr id="12290" name="Picture 2">
            <a:extLst>
              <a:ext uri="{FF2B5EF4-FFF2-40B4-BE49-F238E27FC236}">
                <a16:creationId xmlns:a16="http://schemas.microsoft.com/office/drawing/2014/main" id="{B14BB2DD-BCA7-B845-6E67-BEC66F4F7F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3461" y="666750"/>
            <a:ext cx="3600873" cy="35886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F7F5B56F-8045-7C00-E060-28D4E3DEDC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570" y="666750"/>
            <a:ext cx="5367067" cy="3124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C522EBC-DBDB-5787-CBD3-6AFE41BA5E61}"/>
              </a:ext>
            </a:extLst>
          </p:cNvPr>
          <p:cNvSpPr txBox="1"/>
          <p:nvPr/>
        </p:nvSpPr>
        <p:spPr>
          <a:xfrm>
            <a:off x="135531" y="3860789"/>
            <a:ext cx="4613880" cy="400110"/>
          </a:xfrm>
          <a:prstGeom prst="rect">
            <a:avLst/>
          </a:prstGeom>
          <a:noFill/>
        </p:spPr>
        <p:txBody>
          <a:bodyPr wrap="square">
            <a:spAutoFit/>
          </a:bodyPr>
          <a:lstStyle/>
          <a:p>
            <a:r>
              <a:rPr lang="en-US" sz="1000" dirty="0"/>
              <a:t>https://</a:t>
            </a:r>
            <a:r>
              <a:rPr lang="en-US" sz="1000" dirty="0" err="1"/>
              <a:t>blog.beehyv.com</a:t>
            </a:r>
            <a:r>
              <a:rPr lang="en-US" sz="1000" dirty="0"/>
              <a:t>/design-patterns-in-microservices-enhancing-scalability-flexibility-and-maintainability-197e499a575b</a:t>
            </a:r>
          </a:p>
        </p:txBody>
      </p:sp>
      <p:sp>
        <p:nvSpPr>
          <p:cNvPr id="7" name="TextBox 6">
            <a:extLst>
              <a:ext uri="{FF2B5EF4-FFF2-40B4-BE49-F238E27FC236}">
                <a16:creationId xmlns:a16="http://schemas.microsoft.com/office/drawing/2014/main" id="{F04408C5-4709-AD97-7266-9C78C18E6689}"/>
              </a:ext>
            </a:extLst>
          </p:cNvPr>
          <p:cNvSpPr txBox="1"/>
          <p:nvPr/>
        </p:nvSpPr>
        <p:spPr>
          <a:xfrm>
            <a:off x="4406804" y="4255439"/>
            <a:ext cx="4613880" cy="400110"/>
          </a:xfrm>
          <a:prstGeom prst="rect">
            <a:avLst/>
          </a:prstGeom>
          <a:noFill/>
        </p:spPr>
        <p:txBody>
          <a:bodyPr wrap="square">
            <a:spAutoFit/>
          </a:bodyPr>
          <a:lstStyle/>
          <a:p>
            <a:r>
              <a:rPr lang="en-US" sz="1000" dirty="0"/>
              <a:t>https://</a:t>
            </a:r>
            <a:r>
              <a:rPr lang="en-US" sz="1000" dirty="0" err="1"/>
              <a:t>medium.com</a:t>
            </a:r>
            <a:r>
              <a:rPr lang="en-US" sz="1000" dirty="0"/>
              <a:t>/@</a:t>
            </a:r>
            <a:r>
              <a:rPr lang="en-US" sz="1000" dirty="0" err="1"/>
              <a:t>madhukaudantha</a:t>
            </a:r>
            <a:r>
              <a:rPr lang="en-US" sz="1000" dirty="0"/>
              <a:t>/microservice-architecture-and-design-patterns-for-microservices-e0e5013fd58a</a:t>
            </a:r>
          </a:p>
        </p:txBody>
      </p:sp>
    </p:spTree>
    <p:extLst>
      <p:ext uri="{BB962C8B-B14F-4D97-AF65-F5344CB8AC3E}">
        <p14:creationId xmlns:p14="http://schemas.microsoft.com/office/powerpoint/2010/main" val="9124735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55CAEF-BE02-5D4F-8E13-E75CE4CDFEC6}"/>
              </a:ext>
            </a:extLst>
          </p:cNvPr>
          <p:cNvSpPr>
            <a:spLocks noGrp="1"/>
          </p:cNvSpPr>
          <p:nvPr>
            <p:ph type="title"/>
          </p:nvPr>
        </p:nvSpPr>
        <p:spPr/>
        <p:txBody>
          <a:bodyPr/>
          <a:lstStyle/>
          <a:p>
            <a:r>
              <a:rPr lang="en-US" dirty="0"/>
              <a:t>12 Factor Applications</a:t>
            </a:r>
          </a:p>
        </p:txBody>
      </p:sp>
      <p:pic>
        <p:nvPicPr>
          <p:cNvPr id="4" name="Picture 3">
            <a:extLst>
              <a:ext uri="{FF2B5EF4-FFF2-40B4-BE49-F238E27FC236}">
                <a16:creationId xmlns:a16="http://schemas.microsoft.com/office/drawing/2014/main" id="{E934B32E-E251-2449-AF67-306D9A7CA9C4}"/>
              </a:ext>
            </a:extLst>
          </p:cNvPr>
          <p:cNvPicPr>
            <a:picLocks noChangeAspect="1"/>
          </p:cNvPicPr>
          <p:nvPr/>
        </p:nvPicPr>
        <p:blipFill>
          <a:blip r:embed="rId2"/>
          <a:stretch>
            <a:fillRect/>
          </a:stretch>
        </p:blipFill>
        <p:spPr>
          <a:xfrm>
            <a:off x="685800" y="742950"/>
            <a:ext cx="7086600" cy="3898822"/>
          </a:xfrm>
          <a:prstGeom prst="rect">
            <a:avLst/>
          </a:prstGeom>
        </p:spPr>
      </p:pic>
      <p:sp>
        <p:nvSpPr>
          <p:cNvPr id="5" name="Rectangle 4">
            <a:extLst>
              <a:ext uri="{FF2B5EF4-FFF2-40B4-BE49-F238E27FC236}">
                <a16:creationId xmlns:a16="http://schemas.microsoft.com/office/drawing/2014/main" id="{9A88D20B-436C-0F4D-9D36-E12820AF6E8A}"/>
              </a:ext>
            </a:extLst>
          </p:cNvPr>
          <p:cNvSpPr/>
          <p:nvPr/>
        </p:nvSpPr>
        <p:spPr>
          <a:xfrm>
            <a:off x="-20169" y="444319"/>
            <a:ext cx="8991599" cy="369332"/>
          </a:xfrm>
          <a:prstGeom prst="rect">
            <a:avLst/>
          </a:prstGeom>
        </p:spPr>
        <p:txBody>
          <a:bodyPr wrap="square">
            <a:spAutoFit/>
          </a:bodyPr>
          <a:lstStyle/>
          <a:p>
            <a:r>
              <a:rPr lang="en-US" dirty="0"/>
              <a:t>https://</a:t>
            </a:r>
            <a:r>
              <a:rPr lang="en-US" dirty="0" err="1"/>
              <a:t>dzone.com</a:t>
            </a:r>
            <a:r>
              <a:rPr lang="en-US" dirty="0"/>
              <a:t>/articles/12-factor-app-principles-and-cloud-native-microser</a:t>
            </a:r>
          </a:p>
        </p:txBody>
      </p:sp>
    </p:spTree>
    <p:extLst>
      <p:ext uri="{BB962C8B-B14F-4D97-AF65-F5344CB8AC3E}">
        <p14:creationId xmlns:p14="http://schemas.microsoft.com/office/powerpoint/2010/main" val="3222974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EB45654-3399-CBCB-79C6-259FC75F51FF}"/>
              </a:ext>
            </a:extLst>
          </p:cNvPr>
          <p:cNvSpPr>
            <a:spLocks noGrp="1"/>
          </p:cNvSpPr>
          <p:nvPr>
            <p:ph idx="1"/>
          </p:nvPr>
        </p:nvSpPr>
        <p:spPr>
          <a:xfrm>
            <a:off x="152400" y="3562350"/>
            <a:ext cx="8839200" cy="1066800"/>
          </a:xfrm>
        </p:spPr>
        <p:txBody>
          <a:bodyPr/>
          <a:lstStyle/>
          <a:p>
            <a:r>
              <a:rPr lang="en-US" dirty="0"/>
              <a:t>This slide and the preceding slides could have been a 60 slide presentation.</a:t>
            </a:r>
          </a:p>
          <a:p>
            <a:r>
              <a:rPr lang="en-US" dirty="0"/>
              <a:t>If you put 3 SW architects into a room, you will get 15 design principles and patterns.</a:t>
            </a:r>
          </a:p>
          <a:p>
            <a:r>
              <a:rPr lang="en-US" dirty="0"/>
              <a:t>Use common sense.</a:t>
            </a:r>
          </a:p>
        </p:txBody>
      </p:sp>
      <p:sp>
        <p:nvSpPr>
          <p:cNvPr id="2" name="Title 1">
            <a:extLst>
              <a:ext uri="{FF2B5EF4-FFF2-40B4-BE49-F238E27FC236}">
                <a16:creationId xmlns:a16="http://schemas.microsoft.com/office/drawing/2014/main" id="{E2673A95-431B-FF51-B3C7-F8362DA57EDD}"/>
              </a:ext>
            </a:extLst>
          </p:cNvPr>
          <p:cNvSpPr>
            <a:spLocks noGrp="1"/>
          </p:cNvSpPr>
          <p:nvPr>
            <p:ph type="title"/>
          </p:nvPr>
        </p:nvSpPr>
        <p:spPr/>
        <p:txBody>
          <a:bodyPr/>
          <a:lstStyle/>
          <a:p>
            <a:r>
              <a:rPr lang="en-US" dirty="0"/>
              <a:t>SOLID Principles</a:t>
            </a:r>
          </a:p>
        </p:txBody>
      </p:sp>
      <p:pic>
        <p:nvPicPr>
          <p:cNvPr id="2050" name="Picture 2">
            <a:extLst>
              <a:ext uri="{FF2B5EF4-FFF2-40B4-BE49-F238E27FC236}">
                <a16:creationId xmlns:a16="http://schemas.microsoft.com/office/drawing/2014/main" id="{313692F1-3995-9050-0781-2BD942751B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331" y="465947"/>
            <a:ext cx="3647763" cy="303511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F7AB307-0995-4EBA-7469-5F9AD6E9B6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566737"/>
            <a:ext cx="5160355" cy="200501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5EE1C68-EC15-A1CC-2ECA-D29F8B2F49F0}"/>
              </a:ext>
            </a:extLst>
          </p:cNvPr>
          <p:cNvSpPr txBox="1"/>
          <p:nvPr/>
        </p:nvSpPr>
        <p:spPr>
          <a:xfrm>
            <a:off x="4340419" y="2571750"/>
            <a:ext cx="4613250" cy="400110"/>
          </a:xfrm>
          <a:prstGeom prst="rect">
            <a:avLst/>
          </a:prstGeom>
          <a:noFill/>
        </p:spPr>
        <p:txBody>
          <a:bodyPr wrap="square">
            <a:spAutoFit/>
          </a:bodyPr>
          <a:lstStyle/>
          <a:p>
            <a:r>
              <a:rPr lang="en-US" sz="1000" dirty="0">
                <a:solidFill>
                  <a:srgbClr val="FF0000"/>
                </a:solidFill>
              </a:rPr>
              <a:t>https://</a:t>
            </a:r>
            <a:r>
              <a:rPr lang="en-US" sz="1000" dirty="0" err="1">
                <a:solidFill>
                  <a:srgbClr val="FF0000"/>
                </a:solidFill>
              </a:rPr>
              <a:t>medium.com</a:t>
            </a:r>
            <a:r>
              <a:rPr lang="en-US" sz="1000" dirty="0">
                <a:solidFill>
                  <a:srgbClr val="FF0000"/>
                </a:solidFill>
              </a:rPr>
              <a:t>/@</a:t>
            </a:r>
            <a:r>
              <a:rPr lang="en-US" sz="1000" dirty="0" err="1">
                <a:solidFill>
                  <a:srgbClr val="FF0000"/>
                </a:solidFill>
              </a:rPr>
              <a:t>saurabh.engg.it</a:t>
            </a:r>
            <a:r>
              <a:rPr lang="en-US" sz="1000" dirty="0">
                <a:solidFill>
                  <a:srgbClr val="FF0000"/>
                </a:solidFill>
              </a:rPr>
              <a:t>/microservices-designing-effective-microservices-by-following-solid-design-principles-a995c3a033a0</a:t>
            </a:r>
          </a:p>
        </p:txBody>
      </p:sp>
      <p:sp>
        <p:nvSpPr>
          <p:cNvPr id="8" name="Rounded Rectangular Callout 7">
            <a:extLst>
              <a:ext uri="{FF2B5EF4-FFF2-40B4-BE49-F238E27FC236}">
                <a16:creationId xmlns:a16="http://schemas.microsoft.com/office/drawing/2014/main" id="{33FF9B60-0189-C78D-A5F9-2FEDE840A28C}"/>
              </a:ext>
            </a:extLst>
          </p:cNvPr>
          <p:cNvSpPr/>
          <p:nvPr/>
        </p:nvSpPr>
        <p:spPr>
          <a:xfrm>
            <a:off x="5791200" y="3028950"/>
            <a:ext cx="3047999" cy="472116"/>
          </a:xfrm>
          <a:prstGeom prst="wedgeRoundRectCallout">
            <a:avLst>
              <a:gd name="adj1" fmla="val -76623"/>
              <a:gd name="adj2" fmla="val -71475"/>
              <a:gd name="adj3" fmla="val 16667"/>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This is a good overview article, and we will see patterns in later lectures.</a:t>
            </a:r>
          </a:p>
        </p:txBody>
      </p:sp>
    </p:spTree>
    <p:extLst>
      <p:ext uri="{BB962C8B-B14F-4D97-AF65-F5344CB8AC3E}">
        <p14:creationId xmlns:p14="http://schemas.microsoft.com/office/powerpoint/2010/main" val="16214272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486BE-D83A-B365-FDE4-759315FBC7AD}"/>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01504115-EDF0-2C96-1992-C62EBD2B3EA2}"/>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E6F269B2-F320-1212-E591-11C6DDDA9C8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FC007243-BBCE-5D70-FF2B-F717D2599FFB}"/>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5BFE934B-EB88-D3A8-9089-EE80672BE06F}"/>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28</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W4153-24F-L2-REST-Microservices-IaaS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E3271790-416D-C5CE-D8E0-6D519F21396C}"/>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My First Steps</a:t>
            </a:r>
          </a:p>
        </p:txBody>
      </p:sp>
    </p:spTree>
    <p:extLst>
      <p:ext uri="{BB962C8B-B14F-4D97-AF65-F5344CB8AC3E}">
        <p14:creationId xmlns:p14="http://schemas.microsoft.com/office/powerpoint/2010/main" val="1191639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B491A-E9F3-3A1E-C2F8-760E945B9709}"/>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DE64AA1-6BB3-9961-A19E-9D0F5130B776}"/>
              </a:ext>
            </a:extLst>
          </p:cNvPr>
          <p:cNvSpPr>
            <a:spLocks noGrp="1"/>
          </p:cNvSpPr>
          <p:nvPr>
            <p:ph idx="1"/>
          </p:nvPr>
        </p:nvSpPr>
        <p:spPr>
          <a:xfrm>
            <a:off x="148274" y="570222"/>
            <a:ext cx="3737926" cy="4038600"/>
          </a:xfrm>
        </p:spPr>
        <p:txBody>
          <a:bodyPr/>
          <a:lstStyle/>
          <a:p>
            <a:pPr>
              <a:spcBef>
                <a:spcPts val="0"/>
              </a:spcBef>
              <a:spcAft>
                <a:spcPts val="200"/>
              </a:spcAft>
            </a:pPr>
            <a:r>
              <a:rPr lang="en-US" sz="1800" dirty="0"/>
              <a:t>Some of the distinctions are arbitrary or in the ”eye of the beholder.”</a:t>
            </a:r>
          </a:p>
          <a:p>
            <a:pPr lvl="1">
              <a:spcBef>
                <a:spcPts val="0"/>
              </a:spcBef>
              <a:spcAft>
                <a:spcPts val="200"/>
              </a:spcAft>
            </a:pPr>
            <a:r>
              <a:rPr lang="en-US" sz="1600" dirty="0"/>
              <a:t>System vs Container</a:t>
            </a:r>
          </a:p>
          <a:p>
            <a:pPr lvl="1">
              <a:spcBef>
                <a:spcPts val="0"/>
              </a:spcBef>
              <a:spcAft>
                <a:spcPts val="200"/>
              </a:spcAft>
            </a:pPr>
            <a:r>
              <a:rPr lang="en-US" sz="1600" dirty="0"/>
              <a:t>Container vs Component</a:t>
            </a:r>
          </a:p>
          <a:p>
            <a:pPr lvl="1">
              <a:spcBef>
                <a:spcPts val="0"/>
              </a:spcBef>
              <a:spcAft>
                <a:spcPts val="200"/>
              </a:spcAft>
            </a:pPr>
            <a:r>
              <a:rPr lang="en-US" sz="1600" dirty="0"/>
              <a:t>etc.</a:t>
            </a:r>
          </a:p>
          <a:p>
            <a:pPr>
              <a:spcBef>
                <a:spcPts val="0"/>
              </a:spcBef>
              <a:spcAft>
                <a:spcPts val="200"/>
              </a:spcAft>
            </a:pPr>
            <a:r>
              <a:rPr lang="en-US" sz="1800" dirty="0"/>
              <a:t>A container is not synonymous with a “Docker container.”</a:t>
            </a:r>
          </a:p>
          <a:p>
            <a:pPr>
              <a:spcBef>
                <a:spcPts val="0"/>
              </a:spcBef>
              <a:spcAft>
                <a:spcPts val="200"/>
              </a:spcAft>
            </a:pPr>
            <a:r>
              <a:rPr lang="en-US" sz="1800" dirty="0"/>
              <a:t>I have been in SW for 40 years and we still cannot define terms like “component.”</a:t>
            </a:r>
          </a:p>
          <a:p>
            <a:pPr>
              <a:spcBef>
                <a:spcPts val="0"/>
              </a:spcBef>
              <a:spcAft>
                <a:spcPts val="200"/>
              </a:spcAft>
            </a:pPr>
            <a:r>
              <a:rPr lang="en-US" sz="1800" dirty="0"/>
              <a:t>Just use common sense.</a:t>
            </a:r>
          </a:p>
          <a:p>
            <a:pPr>
              <a:spcBef>
                <a:spcPts val="0"/>
              </a:spcBef>
              <a:spcAft>
                <a:spcPts val="200"/>
              </a:spcAft>
            </a:pPr>
            <a:r>
              <a:rPr lang="en-US" sz="1800" dirty="0"/>
              <a:t>In general, containers in the cloud</a:t>
            </a:r>
            <a:br>
              <a:rPr lang="en-US" sz="1800" dirty="0"/>
            </a:br>
            <a:r>
              <a:rPr lang="en-US" sz="1800" dirty="0"/>
              <a:t>are </a:t>
            </a:r>
            <a:r>
              <a:rPr lang="en-US" sz="1800" i="1" dirty="0"/>
              <a:t>microservices.”</a:t>
            </a:r>
            <a:endParaRPr lang="en-US" sz="1800" dirty="0"/>
          </a:p>
        </p:txBody>
      </p:sp>
      <p:sp>
        <p:nvSpPr>
          <p:cNvPr id="3" name="Title 2">
            <a:extLst>
              <a:ext uri="{FF2B5EF4-FFF2-40B4-BE49-F238E27FC236}">
                <a16:creationId xmlns:a16="http://schemas.microsoft.com/office/drawing/2014/main" id="{CE08BC22-820B-28B7-8AA9-A9ECC5458549}"/>
              </a:ext>
            </a:extLst>
          </p:cNvPr>
          <p:cNvSpPr>
            <a:spLocks noGrp="1"/>
          </p:cNvSpPr>
          <p:nvPr>
            <p:ph type="title"/>
          </p:nvPr>
        </p:nvSpPr>
        <p:spPr/>
        <p:txBody>
          <a:bodyPr/>
          <a:lstStyle/>
          <a:p>
            <a:r>
              <a:rPr lang="en-US" dirty="0"/>
              <a:t>(Partial) Logical View – Interactive System </a:t>
            </a:r>
          </a:p>
        </p:txBody>
      </p:sp>
      <p:pic>
        <p:nvPicPr>
          <p:cNvPr id="6" name="Picture 5">
            <a:extLst>
              <a:ext uri="{FF2B5EF4-FFF2-40B4-BE49-F238E27FC236}">
                <a16:creationId xmlns:a16="http://schemas.microsoft.com/office/drawing/2014/main" id="{DD69B2BF-1ECE-4878-F6CA-6698AEA8D570}"/>
              </a:ext>
            </a:extLst>
          </p:cNvPr>
          <p:cNvPicPr>
            <a:picLocks noChangeAspect="1"/>
          </p:cNvPicPr>
          <p:nvPr/>
        </p:nvPicPr>
        <p:blipFill>
          <a:blip r:embed="rId2"/>
          <a:stretch>
            <a:fillRect/>
          </a:stretch>
        </p:blipFill>
        <p:spPr>
          <a:xfrm>
            <a:off x="3962400" y="570222"/>
            <a:ext cx="5116392" cy="3790950"/>
          </a:xfrm>
          <a:prstGeom prst="rect">
            <a:avLst/>
          </a:prstGeom>
        </p:spPr>
      </p:pic>
    </p:spTree>
    <p:extLst>
      <p:ext uri="{BB962C8B-B14F-4D97-AF65-F5344CB8AC3E}">
        <p14:creationId xmlns:p14="http://schemas.microsoft.com/office/powerpoint/2010/main" val="219351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328B4-5F26-49B7-0DED-7974096C663B}"/>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4BB28ECF-745F-C823-78B4-D382E2EC04F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C97B6633-B5AC-9AC5-156F-C5B3501E4135}"/>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DE37667A-DFD0-6FF7-45EE-C248585E08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0338C7F1-0B63-541B-8B95-993CDA8163CD}"/>
              </a:ext>
            </a:extLst>
          </p:cNvPr>
          <p:cNvSpPr txBox="1">
            <a:spLocks noChangeArrowheads="1"/>
          </p:cNvSpPr>
          <p:nvPr/>
        </p:nvSpPr>
        <p:spPr bwMode="auto">
          <a:xfrm>
            <a:off x="0" y="1372815"/>
            <a:ext cx="9144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Contents</a:t>
            </a:r>
          </a:p>
          <a:p>
            <a:pPr algn="ctr"/>
            <a:endParaRPr lang="en-US" altLang="en-US" sz="2800" i="1" dirty="0">
              <a:solidFill>
                <a:schemeClr val="bg1"/>
              </a:solidFill>
            </a:endParaRPr>
          </a:p>
        </p:txBody>
      </p:sp>
      <p:sp>
        <p:nvSpPr>
          <p:cNvPr id="8" name="TextBox 9">
            <a:extLst>
              <a:ext uri="{FF2B5EF4-FFF2-40B4-BE49-F238E27FC236}">
                <a16:creationId xmlns:a16="http://schemas.microsoft.com/office/drawing/2014/main" id="{43FFCFE3-049A-010F-2B24-FA78B7B18A45}"/>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W4153-24F-L2-REST-Microservices-IaaS				© Donald F. Ferguson, 2024</a:t>
            </a:r>
            <a:endParaRPr lang="en-US" altLang="en-US" sz="800" i="1" dirty="0">
              <a:solidFill>
                <a:schemeClr val="bg1"/>
              </a:solidFill>
            </a:endParaRPr>
          </a:p>
        </p:txBody>
      </p:sp>
    </p:spTree>
    <p:extLst>
      <p:ext uri="{BB962C8B-B14F-4D97-AF65-F5344CB8AC3E}">
        <p14:creationId xmlns:p14="http://schemas.microsoft.com/office/powerpoint/2010/main" val="16187679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A250C8-737C-1AD2-3377-550B02889E5D}"/>
              </a:ext>
            </a:extLst>
          </p:cNvPr>
          <p:cNvSpPr>
            <a:spLocks noGrp="1"/>
          </p:cNvSpPr>
          <p:nvPr>
            <p:ph type="title"/>
          </p:nvPr>
        </p:nvSpPr>
        <p:spPr/>
        <p:txBody>
          <a:bodyPr/>
          <a:lstStyle/>
          <a:p>
            <a:r>
              <a:rPr lang="en-US" dirty="0"/>
              <a:t>Our First Design Patterns: Adapter, Anti-Corruption</a:t>
            </a:r>
          </a:p>
        </p:txBody>
      </p:sp>
      <p:pic>
        <p:nvPicPr>
          <p:cNvPr id="4" name="Picture 2">
            <a:extLst>
              <a:ext uri="{FF2B5EF4-FFF2-40B4-BE49-F238E27FC236}">
                <a16:creationId xmlns:a16="http://schemas.microsoft.com/office/drawing/2014/main" id="{15DE5EE2-890A-FE6F-BE63-3A662CB402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30225"/>
            <a:ext cx="9144000" cy="40830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D7F0355-DF70-1A3F-8675-CA1325C8282A}"/>
              </a:ext>
            </a:extLst>
          </p:cNvPr>
          <p:cNvSpPr/>
          <p:nvPr/>
        </p:nvSpPr>
        <p:spPr>
          <a:xfrm>
            <a:off x="6705600" y="3638550"/>
            <a:ext cx="914400" cy="228600"/>
          </a:xfrm>
          <a:prstGeom prst="rect">
            <a:avLst/>
          </a:prstGeom>
          <a:solidFill>
            <a:srgbClr val="7030A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Adapter</a:t>
            </a:r>
          </a:p>
        </p:txBody>
      </p:sp>
      <p:sp>
        <p:nvSpPr>
          <p:cNvPr id="6" name="Rectangle 5">
            <a:extLst>
              <a:ext uri="{FF2B5EF4-FFF2-40B4-BE49-F238E27FC236}">
                <a16:creationId xmlns:a16="http://schemas.microsoft.com/office/drawing/2014/main" id="{9281E9AC-746E-51FD-9593-8458D75DAB1E}"/>
              </a:ext>
            </a:extLst>
          </p:cNvPr>
          <p:cNvSpPr/>
          <p:nvPr/>
        </p:nvSpPr>
        <p:spPr>
          <a:xfrm>
            <a:off x="7772400" y="3638550"/>
            <a:ext cx="914400" cy="228600"/>
          </a:xfrm>
          <a:prstGeom prst="rect">
            <a:avLst/>
          </a:prstGeom>
          <a:solidFill>
            <a:srgbClr val="7030A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Adapter</a:t>
            </a:r>
          </a:p>
        </p:txBody>
      </p:sp>
      <p:cxnSp>
        <p:nvCxnSpPr>
          <p:cNvPr id="8" name="Straight Arrow Connector 7">
            <a:extLst>
              <a:ext uri="{FF2B5EF4-FFF2-40B4-BE49-F238E27FC236}">
                <a16:creationId xmlns:a16="http://schemas.microsoft.com/office/drawing/2014/main" id="{651EEFB1-BF18-8711-87ED-5310BDBD01C3}"/>
              </a:ext>
            </a:extLst>
          </p:cNvPr>
          <p:cNvCxnSpPr/>
          <p:nvPr/>
        </p:nvCxnSpPr>
        <p:spPr>
          <a:xfrm>
            <a:off x="6172200" y="2876550"/>
            <a:ext cx="914400" cy="762000"/>
          </a:xfrm>
          <a:prstGeom prst="straightConnector1">
            <a:avLst/>
          </a:prstGeom>
          <a:ln w="38100">
            <a:solidFill>
              <a:srgbClr val="7030A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15EB88F5-3FF0-F602-5A88-9AA815DE6AF5}"/>
              </a:ext>
            </a:extLst>
          </p:cNvPr>
          <p:cNvCxnSpPr>
            <a:cxnSpLocks/>
            <a:endCxn id="6" idx="0"/>
          </p:cNvCxnSpPr>
          <p:nvPr/>
        </p:nvCxnSpPr>
        <p:spPr>
          <a:xfrm>
            <a:off x="6172200" y="2876550"/>
            <a:ext cx="2057400" cy="762000"/>
          </a:xfrm>
          <a:prstGeom prst="straightConnector1">
            <a:avLst/>
          </a:prstGeom>
          <a:ln w="38100">
            <a:solidFill>
              <a:srgbClr val="7030A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520D8330-ED5C-BB3B-ECEB-4A5FE3829A30}"/>
              </a:ext>
            </a:extLst>
          </p:cNvPr>
          <p:cNvCxnSpPr>
            <a:cxnSpLocks/>
          </p:cNvCxnSpPr>
          <p:nvPr/>
        </p:nvCxnSpPr>
        <p:spPr>
          <a:xfrm>
            <a:off x="6781800" y="1924074"/>
            <a:ext cx="1525163" cy="1736725"/>
          </a:xfrm>
          <a:prstGeom prst="straightConnector1">
            <a:avLst/>
          </a:prstGeom>
          <a:ln w="38100">
            <a:solidFill>
              <a:srgbClr val="7030A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0F777543-1304-D2C5-1B76-B1C285F91762}"/>
              </a:ext>
            </a:extLst>
          </p:cNvPr>
          <p:cNvCxnSpPr>
            <a:cxnSpLocks/>
          </p:cNvCxnSpPr>
          <p:nvPr/>
        </p:nvCxnSpPr>
        <p:spPr>
          <a:xfrm>
            <a:off x="8306963" y="3867150"/>
            <a:ext cx="0" cy="381000"/>
          </a:xfrm>
          <a:prstGeom prst="straightConnector1">
            <a:avLst/>
          </a:prstGeom>
          <a:ln w="38100">
            <a:solidFill>
              <a:srgbClr val="0070C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B5D3145B-585B-FE09-A230-D29C2A93A76B}"/>
              </a:ext>
            </a:extLst>
          </p:cNvPr>
          <p:cNvCxnSpPr>
            <a:cxnSpLocks/>
          </p:cNvCxnSpPr>
          <p:nvPr/>
        </p:nvCxnSpPr>
        <p:spPr>
          <a:xfrm>
            <a:off x="7315200" y="3867150"/>
            <a:ext cx="0" cy="381000"/>
          </a:xfrm>
          <a:prstGeom prst="straightConnector1">
            <a:avLst/>
          </a:prstGeom>
          <a:ln w="38100">
            <a:solidFill>
              <a:srgbClr val="0070C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96326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7538E0-6870-69CF-EEE1-975A759C49A0}"/>
              </a:ext>
            </a:extLst>
          </p:cNvPr>
          <p:cNvSpPr>
            <a:spLocks noGrp="1"/>
          </p:cNvSpPr>
          <p:nvPr>
            <p:ph type="title"/>
          </p:nvPr>
        </p:nvSpPr>
        <p:spPr/>
        <p:txBody>
          <a:bodyPr/>
          <a:lstStyle/>
          <a:p>
            <a:r>
              <a:rPr lang="en-US" dirty="0"/>
              <a:t>Adapter and Anti-Corruption</a:t>
            </a:r>
          </a:p>
        </p:txBody>
      </p:sp>
      <p:pic>
        <p:nvPicPr>
          <p:cNvPr id="4" name="Picture 3">
            <a:extLst>
              <a:ext uri="{FF2B5EF4-FFF2-40B4-BE49-F238E27FC236}">
                <a16:creationId xmlns:a16="http://schemas.microsoft.com/office/drawing/2014/main" id="{6BCFD373-8DA5-CAB6-7862-31F67D2B1E23}"/>
              </a:ext>
            </a:extLst>
          </p:cNvPr>
          <p:cNvPicPr>
            <a:picLocks noChangeAspect="1"/>
          </p:cNvPicPr>
          <p:nvPr/>
        </p:nvPicPr>
        <p:blipFill>
          <a:blip r:embed="rId2"/>
          <a:stretch>
            <a:fillRect/>
          </a:stretch>
        </p:blipFill>
        <p:spPr>
          <a:xfrm>
            <a:off x="110840" y="606982"/>
            <a:ext cx="3701542" cy="2895600"/>
          </a:xfrm>
          <a:prstGeom prst="rect">
            <a:avLst/>
          </a:prstGeom>
        </p:spPr>
      </p:pic>
      <p:sp>
        <p:nvSpPr>
          <p:cNvPr id="6" name="TextBox 5">
            <a:extLst>
              <a:ext uri="{FF2B5EF4-FFF2-40B4-BE49-F238E27FC236}">
                <a16:creationId xmlns:a16="http://schemas.microsoft.com/office/drawing/2014/main" id="{48D9121F-A5D3-A024-C39E-F9F6DB21F5C1}"/>
              </a:ext>
            </a:extLst>
          </p:cNvPr>
          <p:cNvSpPr txBox="1"/>
          <p:nvPr/>
        </p:nvSpPr>
        <p:spPr>
          <a:xfrm>
            <a:off x="73031" y="3536465"/>
            <a:ext cx="3622960" cy="276999"/>
          </a:xfrm>
          <a:prstGeom prst="rect">
            <a:avLst/>
          </a:prstGeom>
          <a:noFill/>
        </p:spPr>
        <p:txBody>
          <a:bodyPr wrap="square">
            <a:spAutoFit/>
          </a:bodyPr>
          <a:lstStyle/>
          <a:p>
            <a:r>
              <a:rPr lang="en-US" sz="1200" dirty="0"/>
              <a:t>https://kgb1001001.github.io/</a:t>
            </a:r>
            <a:r>
              <a:rPr lang="en-US" sz="1200" dirty="0" err="1"/>
              <a:t>cloudadoptionpatterns</a:t>
            </a:r>
            <a:r>
              <a:rPr lang="en-US" sz="1200" dirty="0"/>
              <a:t>/</a:t>
            </a:r>
          </a:p>
        </p:txBody>
      </p:sp>
      <p:pic>
        <p:nvPicPr>
          <p:cNvPr id="7" name="Picture 6">
            <a:extLst>
              <a:ext uri="{FF2B5EF4-FFF2-40B4-BE49-F238E27FC236}">
                <a16:creationId xmlns:a16="http://schemas.microsoft.com/office/drawing/2014/main" id="{C5FB494F-540B-452B-2BC9-DEC26A43965E}"/>
              </a:ext>
            </a:extLst>
          </p:cNvPr>
          <p:cNvPicPr>
            <a:picLocks noChangeAspect="1"/>
          </p:cNvPicPr>
          <p:nvPr/>
        </p:nvPicPr>
        <p:blipFill>
          <a:blip r:embed="rId3"/>
          <a:stretch>
            <a:fillRect/>
          </a:stretch>
        </p:blipFill>
        <p:spPr>
          <a:xfrm>
            <a:off x="4790601" y="514350"/>
            <a:ext cx="4058487" cy="3790950"/>
          </a:xfrm>
          <a:prstGeom prst="rect">
            <a:avLst/>
          </a:prstGeom>
        </p:spPr>
      </p:pic>
      <p:sp>
        <p:nvSpPr>
          <p:cNvPr id="9" name="TextBox 8">
            <a:extLst>
              <a:ext uri="{FF2B5EF4-FFF2-40B4-BE49-F238E27FC236}">
                <a16:creationId xmlns:a16="http://schemas.microsoft.com/office/drawing/2014/main" id="{112B6F58-03AF-F714-A98D-2890F4F51C86}"/>
              </a:ext>
            </a:extLst>
          </p:cNvPr>
          <p:cNvSpPr txBox="1"/>
          <p:nvPr/>
        </p:nvSpPr>
        <p:spPr>
          <a:xfrm>
            <a:off x="3505200" y="4337729"/>
            <a:ext cx="5486400" cy="276999"/>
          </a:xfrm>
          <a:prstGeom prst="rect">
            <a:avLst/>
          </a:prstGeom>
          <a:noFill/>
        </p:spPr>
        <p:txBody>
          <a:bodyPr wrap="square">
            <a:spAutoFit/>
          </a:bodyPr>
          <a:lstStyle/>
          <a:p>
            <a:r>
              <a:rPr lang="en-US" sz="1200" dirty="0"/>
              <a:t>https://</a:t>
            </a:r>
            <a:r>
              <a:rPr lang="en-US" sz="1200" dirty="0" err="1"/>
              <a:t>learn.microsoft.com</a:t>
            </a:r>
            <a:r>
              <a:rPr lang="en-US" sz="1200" dirty="0"/>
              <a:t>/</a:t>
            </a:r>
            <a:r>
              <a:rPr lang="en-US" sz="1200" dirty="0" err="1"/>
              <a:t>en</a:t>
            </a:r>
            <a:r>
              <a:rPr lang="en-US" sz="1200" dirty="0"/>
              <a:t>-us/azure/architecture/patterns/anti-corruption-layer</a:t>
            </a:r>
          </a:p>
        </p:txBody>
      </p:sp>
    </p:spTree>
    <p:extLst>
      <p:ext uri="{BB962C8B-B14F-4D97-AF65-F5344CB8AC3E}">
        <p14:creationId xmlns:p14="http://schemas.microsoft.com/office/powerpoint/2010/main" val="8288236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415184-099E-5335-4EAA-C97BA1CC7303}"/>
              </a:ext>
            </a:extLst>
          </p:cNvPr>
          <p:cNvSpPr>
            <a:spLocks noGrp="1"/>
          </p:cNvSpPr>
          <p:nvPr>
            <p:ph idx="1"/>
          </p:nvPr>
        </p:nvSpPr>
        <p:spPr>
          <a:xfrm>
            <a:off x="152400" y="2632930"/>
            <a:ext cx="8839200" cy="1976776"/>
          </a:xfrm>
        </p:spPr>
        <p:txBody>
          <a:bodyPr/>
          <a:lstStyle/>
          <a:p>
            <a:r>
              <a:rPr lang="en-US" dirty="0" err="1"/>
              <a:t>CourseWorks</a:t>
            </a:r>
            <a:r>
              <a:rPr lang="en-US" dirty="0"/>
              <a:t> has an API. It is an HTTP based API. And is sort of “REST” like,</a:t>
            </a:r>
            <a:br>
              <a:rPr lang="en-US" dirty="0"/>
            </a:br>
            <a:r>
              <a:rPr lang="en-US" dirty="0"/>
              <a:t>but is kind of wonky. (https://</a:t>
            </a:r>
            <a:r>
              <a:rPr lang="en-US" dirty="0" err="1"/>
              <a:t>canvas.instructure.com</a:t>
            </a:r>
            <a:r>
              <a:rPr lang="en-US" dirty="0"/>
              <a:t>/doc/</a:t>
            </a:r>
            <a:r>
              <a:rPr lang="en-US" dirty="0" err="1"/>
              <a:t>api</a:t>
            </a:r>
            <a:r>
              <a:rPr lang="en-US" dirty="0"/>
              <a:t>/</a:t>
            </a:r>
            <a:r>
              <a:rPr lang="en-US" dirty="0" err="1"/>
              <a:t>all_resources.html</a:t>
            </a:r>
            <a:r>
              <a:rPr lang="en-US" dirty="0"/>
              <a:t>).</a:t>
            </a:r>
          </a:p>
          <a:p>
            <a:r>
              <a:rPr lang="en-US" dirty="0"/>
              <a:t>I want to define a preferred, canonical model for courses, sections, participants for my solution.</a:t>
            </a:r>
          </a:p>
          <a:p>
            <a:r>
              <a:rPr lang="en-US" dirty="0"/>
              <a:t>And map the model to </a:t>
            </a:r>
            <a:r>
              <a:rPr lang="en-US" dirty="0" err="1"/>
              <a:t>CourseWorks</a:t>
            </a:r>
            <a:r>
              <a:rPr lang="en-US" dirty="0"/>
              <a:t>, and have the option for changing.</a:t>
            </a:r>
          </a:p>
        </p:txBody>
      </p:sp>
      <p:sp>
        <p:nvSpPr>
          <p:cNvPr id="3" name="Title 2">
            <a:extLst>
              <a:ext uri="{FF2B5EF4-FFF2-40B4-BE49-F238E27FC236}">
                <a16:creationId xmlns:a16="http://schemas.microsoft.com/office/drawing/2014/main" id="{8E484444-5EF4-E8CA-4D2B-9BE6D79F69E5}"/>
              </a:ext>
            </a:extLst>
          </p:cNvPr>
          <p:cNvSpPr>
            <a:spLocks noGrp="1"/>
          </p:cNvSpPr>
          <p:nvPr>
            <p:ph type="title"/>
          </p:nvPr>
        </p:nvSpPr>
        <p:spPr/>
        <p:txBody>
          <a:bodyPr/>
          <a:lstStyle/>
          <a:p>
            <a:r>
              <a:rPr lang="en-US" dirty="0" err="1"/>
              <a:t>CourseWorks</a:t>
            </a:r>
            <a:r>
              <a:rPr lang="en-US" dirty="0"/>
              <a:t> Adaptor</a:t>
            </a:r>
          </a:p>
        </p:txBody>
      </p:sp>
      <p:pic>
        <p:nvPicPr>
          <p:cNvPr id="4" name="Picture 3">
            <a:extLst>
              <a:ext uri="{FF2B5EF4-FFF2-40B4-BE49-F238E27FC236}">
                <a16:creationId xmlns:a16="http://schemas.microsoft.com/office/drawing/2014/main" id="{684042C6-374C-1E64-9CE9-0D9D42C7149B}"/>
              </a:ext>
            </a:extLst>
          </p:cNvPr>
          <p:cNvPicPr>
            <a:picLocks noChangeAspect="1"/>
          </p:cNvPicPr>
          <p:nvPr/>
        </p:nvPicPr>
        <p:blipFill>
          <a:blip r:embed="rId2"/>
          <a:stretch>
            <a:fillRect/>
          </a:stretch>
        </p:blipFill>
        <p:spPr>
          <a:xfrm>
            <a:off x="1295400" y="517233"/>
            <a:ext cx="6248400" cy="2115696"/>
          </a:xfrm>
          <a:prstGeom prst="rect">
            <a:avLst/>
          </a:prstGeom>
        </p:spPr>
      </p:pic>
    </p:spTree>
    <p:extLst>
      <p:ext uri="{BB962C8B-B14F-4D97-AF65-F5344CB8AC3E}">
        <p14:creationId xmlns:p14="http://schemas.microsoft.com/office/powerpoint/2010/main" val="29578129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9605E1-E40C-AAAF-5229-FB2BDC349CE2}"/>
              </a:ext>
            </a:extLst>
          </p:cNvPr>
          <p:cNvSpPr>
            <a:spLocks noGrp="1"/>
          </p:cNvSpPr>
          <p:nvPr>
            <p:ph type="title"/>
          </p:nvPr>
        </p:nvSpPr>
        <p:spPr/>
        <p:txBody>
          <a:bodyPr/>
          <a:lstStyle/>
          <a:p>
            <a:r>
              <a:rPr lang="en-US" dirty="0" err="1"/>
              <a:t>CourseWorks</a:t>
            </a:r>
            <a:r>
              <a:rPr lang="en-US" dirty="0"/>
              <a:t>/Canvas LMS API</a:t>
            </a:r>
          </a:p>
        </p:txBody>
      </p:sp>
      <p:pic>
        <p:nvPicPr>
          <p:cNvPr id="4" name="Picture 3">
            <a:extLst>
              <a:ext uri="{FF2B5EF4-FFF2-40B4-BE49-F238E27FC236}">
                <a16:creationId xmlns:a16="http://schemas.microsoft.com/office/drawing/2014/main" id="{9A90FE69-CA99-1596-1B4C-E30EE4BF245A}"/>
              </a:ext>
            </a:extLst>
          </p:cNvPr>
          <p:cNvPicPr>
            <a:picLocks noChangeAspect="1"/>
          </p:cNvPicPr>
          <p:nvPr/>
        </p:nvPicPr>
        <p:blipFill>
          <a:blip r:embed="rId2"/>
          <a:stretch>
            <a:fillRect/>
          </a:stretch>
        </p:blipFill>
        <p:spPr>
          <a:xfrm>
            <a:off x="381000" y="484577"/>
            <a:ext cx="7391400" cy="4174346"/>
          </a:xfrm>
          <a:prstGeom prst="rect">
            <a:avLst/>
          </a:prstGeom>
        </p:spPr>
      </p:pic>
    </p:spTree>
    <p:extLst>
      <p:ext uri="{BB962C8B-B14F-4D97-AF65-F5344CB8AC3E}">
        <p14:creationId xmlns:p14="http://schemas.microsoft.com/office/powerpoint/2010/main" val="2764124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913D39-A333-3820-B57A-3CC8DED0D521}"/>
              </a:ext>
            </a:extLst>
          </p:cNvPr>
          <p:cNvSpPr>
            <a:spLocks noGrp="1"/>
          </p:cNvSpPr>
          <p:nvPr>
            <p:ph idx="1"/>
          </p:nvPr>
        </p:nvSpPr>
        <p:spPr/>
        <p:txBody>
          <a:bodyPr/>
          <a:lstStyle/>
          <a:p>
            <a:pPr marL="0" indent="0">
              <a:buNone/>
            </a:pPr>
            <a:r>
              <a:rPr lang="en-US" sz="1600" dirty="0"/>
              <a:t>My first “real” microservice will initially demonstrate some concepts:</a:t>
            </a:r>
          </a:p>
          <a:p>
            <a:r>
              <a:rPr lang="en-US" sz="1600" dirty="0"/>
              <a:t>12 Factor App</a:t>
            </a:r>
          </a:p>
          <a:p>
            <a:pPr lvl="1"/>
            <a:r>
              <a:rPr lang="en-US" sz="1400" dirty="0"/>
              <a:t>Declare and isolate dependencies  </a:t>
            </a:r>
            <a:r>
              <a:rPr lang="en-US" sz="1400" dirty="0">
                <a:sym typeface="Wingdings" pitchFamily="2" charset="2"/>
              </a:rPr>
              <a:t> </a:t>
            </a:r>
            <a:r>
              <a:rPr lang="en-US" sz="1400" dirty="0" err="1">
                <a:sym typeface="Wingdings" pitchFamily="2" charset="2"/>
              </a:rPr>
              <a:t>requirements.txt</a:t>
            </a:r>
            <a:endParaRPr lang="en-US" sz="1400" dirty="0">
              <a:sym typeface="Wingdings" pitchFamily="2" charset="2"/>
            </a:endParaRPr>
          </a:p>
          <a:p>
            <a:pPr lvl="1"/>
            <a:r>
              <a:rPr lang="en-US" sz="1400" dirty="0">
                <a:sym typeface="Wingdings" pitchFamily="2" charset="2"/>
              </a:rPr>
              <a:t>Store config in the environment  environment variables for API key, URLs</a:t>
            </a:r>
            <a:endParaRPr lang="en-US" sz="1400" dirty="0"/>
          </a:p>
          <a:p>
            <a:r>
              <a:rPr lang="en-US" sz="1600" dirty="0"/>
              <a:t>SOLID Principles</a:t>
            </a:r>
          </a:p>
          <a:p>
            <a:pPr lvl="1"/>
            <a:r>
              <a:rPr lang="en-US" sz="1400" dirty="0"/>
              <a:t>Single Responsibility </a:t>
            </a:r>
            <a:r>
              <a:rPr lang="en-US" sz="1400" dirty="0">
                <a:sym typeface="Wingdings" pitchFamily="2" charset="2"/>
              </a:rPr>
              <a:t> a microservice just focused on </a:t>
            </a:r>
            <a:r>
              <a:rPr lang="en-US" sz="1400" dirty="0" err="1">
                <a:sym typeface="Wingdings" pitchFamily="2" charset="2"/>
              </a:rPr>
              <a:t>CourseWorks</a:t>
            </a:r>
            <a:r>
              <a:rPr lang="en-US" sz="1400" dirty="0">
                <a:sym typeface="Wingdings" pitchFamily="2" charset="2"/>
              </a:rPr>
              <a:t>.</a:t>
            </a:r>
          </a:p>
          <a:p>
            <a:pPr lvl="1"/>
            <a:r>
              <a:rPr lang="en-US" sz="1400" dirty="0">
                <a:sym typeface="Wingdings" pitchFamily="2" charset="2"/>
              </a:rPr>
              <a:t>Interface Segregation  the service only exposes the APIs necessary for scenario.</a:t>
            </a:r>
          </a:p>
          <a:p>
            <a:pPr lvl="1"/>
            <a:r>
              <a:rPr lang="en-US" sz="1400" dirty="0" err="1">
                <a:sym typeface="Wingdings" pitchFamily="2" charset="2"/>
              </a:rPr>
              <a:t>Liskov</a:t>
            </a:r>
            <a:r>
              <a:rPr lang="en-US" sz="1400" dirty="0">
                <a:sym typeface="Wingdings" pitchFamily="2" charset="2"/>
              </a:rPr>
              <a:t> Substitution  the service will have an </a:t>
            </a:r>
            <a:r>
              <a:rPr lang="en-US" sz="1400" dirty="0" err="1">
                <a:sym typeface="Wingdings" pitchFamily="2" charset="2"/>
              </a:rPr>
              <a:t>OpenAPI</a:t>
            </a:r>
            <a:r>
              <a:rPr lang="en-US" sz="1400" dirty="0">
                <a:sym typeface="Wingdings" pitchFamily="2" charset="2"/>
              </a:rPr>
              <a:t> definition, and the implementation can be substituted over time.</a:t>
            </a:r>
          </a:p>
          <a:p>
            <a:r>
              <a:rPr lang="en-US" sz="1600" dirty="0">
                <a:sym typeface="Wingdings" pitchFamily="2" charset="2"/>
              </a:rPr>
              <a:t>Design Patterns:</a:t>
            </a:r>
          </a:p>
          <a:p>
            <a:pPr lvl="1"/>
            <a:r>
              <a:rPr lang="en-US" sz="1400" dirty="0">
                <a:sym typeface="Wingdings" pitchFamily="2" charset="2"/>
              </a:rPr>
              <a:t>Adaptor</a:t>
            </a:r>
          </a:p>
          <a:p>
            <a:pPr lvl="1"/>
            <a:r>
              <a:rPr lang="en-US" sz="1400" dirty="0">
                <a:sym typeface="Wingdings" pitchFamily="2" charset="2"/>
              </a:rPr>
              <a:t>Anti-Corruption</a:t>
            </a:r>
          </a:p>
          <a:p>
            <a:pPr marL="0" indent="0">
              <a:buNone/>
            </a:pPr>
            <a:r>
              <a:rPr lang="en-US" sz="1600" b="1" u="sng" dirty="0">
                <a:sym typeface="Wingdings" pitchFamily="2" charset="2"/>
              </a:rPr>
              <a:t>But, my microservice exposes a REST API and I need to explain that first.</a:t>
            </a:r>
          </a:p>
          <a:p>
            <a:pPr lvl="1"/>
            <a:endParaRPr lang="en-US" sz="1400" dirty="0"/>
          </a:p>
          <a:p>
            <a:pPr lvl="1"/>
            <a:endParaRPr lang="en-US" sz="1400" dirty="0"/>
          </a:p>
        </p:txBody>
      </p:sp>
      <p:sp>
        <p:nvSpPr>
          <p:cNvPr id="3" name="Title 2">
            <a:extLst>
              <a:ext uri="{FF2B5EF4-FFF2-40B4-BE49-F238E27FC236}">
                <a16:creationId xmlns:a16="http://schemas.microsoft.com/office/drawing/2014/main" id="{4BF1481D-D40B-2AF1-13DA-C02C270FCFD6}"/>
              </a:ext>
            </a:extLst>
          </p:cNvPr>
          <p:cNvSpPr>
            <a:spLocks noGrp="1"/>
          </p:cNvSpPr>
          <p:nvPr>
            <p:ph type="title"/>
          </p:nvPr>
        </p:nvSpPr>
        <p:spPr/>
        <p:txBody>
          <a:bodyPr/>
          <a:lstStyle/>
          <a:p>
            <a:r>
              <a:rPr lang="en-US" dirty="0"/>
              <a:t>Applying Some Patterns/Principles</a:t>
            </a:r>
          </a:p>
        </p:txBody>
      </p:sp>
    </p:spTree>
    <p:extLst>
      <p:ext uri="{BB962C8B-B14F-4D97-AF65-F5344CB8AC3E}">
        <p14:creationId xmlns:p14="http://schemas.microsoft.com/office/powerpoint/2010/main" val="28444403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7ACB86-F6B3-14ED-0B8F-E3D76E43AF42}"/>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3D12E3F4-0709-0F34-BDA1-12623482677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11601385-D88C-0D20-8700-265A6F2E1F05}"/>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D98EB68B-4936-DC8D-A93B-B9637D9AFF4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8C990162-C78D-3173-CCA8-84C929AC8CFF}"/>
              </a:ext>
            </a:extLst>
          </p:cNvPr>
          <p:cNvSpPr txBox="1">
            <a:spLocks noChangeArrowheads="1"/>
          </p:cNvSpPr>
          <p:nvPr/>
        </p:nvSpPr>
        <p:spPr bwMode="auto">
          <a:xfrm>
            <a:off x="0" y="1372815"/>
            <a:ext cx="9144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REST</a:t>
            </a:r>
          </a:p>
          <a:p>
            <a:pPr algn="ctr"/>
            <a:endParaRPr lang="en-US" altLang="en-US" sz="2800" i="1" dirty="0">
              <a:solidFill>
                <a:schemeClr val="bg1"/>
              </a:solidFill>
            </a:endParaRPr>
          </a:p>
        </p:txBody>
      </p:sp>
      <p:sp>
        <p:nvSpPr>
          <p:cNvPr id="8" name="TextBox 9">
            <a:extLst>
              <a:ext uri="{FF2B5EF4-FFF2-40B4-BE49-F238E27FC236}">
                <a16:creationId xmlns:a16="http://schemas.microsoft.com/office/drawing/2014/main" id="{6203BDD6-D9B9-F505-F43D-1387C523C28A}"/>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W4153-24F-L2-REST-Microservices-IaaS				© Donald F. Ferguson, 2024</a:t>
            </a:r>
            <a:endParaRPr lang="en-US" altLang="en-US" sz="800" i="1" dirty="0">
              <a:solidFill>
                <a:schemeClr val="bg1"/>
              </a:solidFill>
            </a:endParaRPr>
          </a:p>
        </p:txBody>
      </p:sp>
    </p:spTree>
    <p:extLst>
      <p:ext uri="{BB962C8B-B14F-4D97-AF65-F5344CB8AC3E}">
        <p14:creationId xmlns:p14="http://schemas.microsoft.com/office/powerpoint/2010/main" val="31009785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01BB0-CFAB-F991-5D9E-7E2D2460978C}"/>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098730A0-5A5E-D663-10D3-C2BD6CFE532D}"/>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458B7609-C939-1DFE-5FEA-7BD9CCBDB1D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BF106A47-CF34-C70B-8EC5-394A1596495C}"/>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45F932C0-83F3-3491-CB4B-E21D986BB66A}"/>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W4153-24F-L2-REST-Microservices-IaaS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20FCEDF3-FC53-3CF9-C0D6-51DBA10E9B8E}"/>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Concepts</a:t>
            </a:r>
            <a:br>
              <a:rPr lang="en-US" sz="3600" dirty="0">
                <a:solidFill>
                  <a:schemeClr val="tx1"/>
                </a:solidFill>
              </a:rPr>
            </a:br>
            <a:r>
              <a:rPr lang="en-US" sz="3600" dirty="0">
                <a:solidFill>
                  <a:schemeClr val="tx1"/>
                </a:solidFill>
              </a:rPr>
              <a:t>(Part 1)</a:t>
            </a:r>
          </a:p>
        </p:txBody>
      </p:sp>
    </p:spTree>
    <p:extLst>
      <p:ext uri="{BB962C8B-B14F-4D97-AF65-F5344CB8AC3E}">
        <p14:creationId xmlns:p14="http://schemas.microsoft.com/office/powerpoint/2010/main" val="8554824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8BE3E9-EADB-1340-99E0-375591E053CF}"/>
              </a:ext>
            </a:extLst>
          </p:cNvPr>
          <p:cNvSpPr>
            <a:spLocks noGrp="1"/>
          </p:cNvSpPr>
          <p:nvPr>
            <p:ph type="title"/>
          </p:nvPr>
        </p:nvSpPr>
        <p:spPr/>
        <p:txBody>
          <a:bodyPr/>
          <a:lstStyle/>
          <a:p>
            <a:r>
              <a:rPr lang="en-US" dirty="0"/>
              <a:t>REST (https://</a:t>
            </a:r>
            <a:r>
              <a:rPr lang="en-US" dirty="0" err="1"/>
              <a:t>restfulapi.net</a:t>
            </a:r>
            <a:r>
              <a:rPr lang="en-US" dirty="0"/>
              <a:t>/)</a:t>
            </a:r>
          </a:p>
        </p:txBody>
      </p:sp>
      <p:sp>
        <p:nvSpPr>
          <p:cNvPr id="2" name="Content Placeholder 1">
            <a:extLst>
              <a:ext uri="{FF2B5EF4-FFF2-40B4-BE49-F238E27FC236}">
                <a16:creationId xmlns:a16="http://schemas.microsoft.com/office/drawing/2014/main" id="{954414DD-4582-1D4D-BCA3-89BEDF4E2213}"/>
              </a:ext>
            </a:extLst>
          </p:cNvPr>
          <p:cNvSpPr>
            <a:spLocks noGrp="1"/>
          </p:cNvSpPr>
          <p:nvPr>
            <p:ph idx="1"/>
          </p:nvPr>
        </p:nvSpPr>
        <p:spPr/>
        <p:txBody>
          <a:bodyPr/>
          <a:lstStyle/>
          <a:p>
            <a:pPr marL="0" indent="0">
              <a:buNone/>
            </a:pPr>
            <a:r>
              <a:rPr lang="en-US" sz="1100" b="1" dirty="0"/>
              <a:t>What is REST</a:t>
            </a:r>
          </a:p>
          <a:p>
            <a:r>
              <a:rPr lang="en-US" sz="1100" dirty="0"/>
              <a:t>REST is acronym for </a:t>
            </a:r>
            <a:r>
              <a:rPr lang="en-US" sz="1100" b="1" dirty="0" err="1"/>
              <a:t>RE</a:t>
            </a:r>
            <a:r>
              <a:rPr lang="en-US" sz="1100" dirty="0" err="1"/>
              <a:t>presentational</a:t>
            </a:r>
            <a:r>
              <a:rPr lang="en-US" sz="1100" dirty="0"/>
              <a:t> </a:t>
            </a:r>
            <a:r>
              <a:rPr lang="en-US" sz="1100" b="1" dirty="0"/>
              <a:t>S</a:t>
            </a:r>
            <a:r>
              <a:rPr lang="en-US" sz="1100" dirty="0"/>
              <a:t>tate </a:t>
            </a:r>
            <a:r>
              <a:rPr lang="en-US" sz="1100" b="1" dirty="0"/>
              <a:t>T</a:t>
            </a:r>
            <a:r>
              <a:rPr lang="en-US" sz="1100" dirty="0"/>
              <a:t>ransfer. It is architectural style for </a:t>
            </a:r>
            <a:r>
              <a:rPr lang="en-US" sz="1100" b="1" dirty="0"/>
              <a:t>distributed hypermedia systems</a:t>
            </a:r>
            <a:r>
              <a:rPr lang="en-US" sz="1100" dirty="0"/>
              <a:t> and was first presented by Roy Fielding in 2000 in his famous </a:t>
            </a:r>
            <a:r>
              <a:rPr lang="en-US" sz="1100" dirty="0">
                <a:hlinkClick r:id="rId2"/>
              </a:rPr>
              <a:t>dissertation</a:t>
            </a:r>
            <a:r>
              <a:rPr lang="en-US" sz="1100" dirty="0"/>
              <a:t>.</a:t>
            </a:r>
          </a:p>
          <a:p>
            <a:r>
              <a:rPr lang="en-US" sz="1100" dirty="0"/>
              <a:t>Like any other architectural style, REST also does have it’s own </a:t>
            </a:r>
            <a:r>
              <a:rPr lang="en-US" sz="1100" dirty="0">
                <a:hlinkClick r:id="rId3"/>
              </a:rPr>
              <a:t>6 guiding constraints</a:t>
            </a:r>
            <a:r>
              <a:rPr lang="en-US" sz="1100" dirty="0"/>
              <a:t> which must be satisfied if an interface needs to be referred as </a:t>
            </a:r>
            <a:r>
              <a:rPr lang="en-US" sz="1100" b="1" dirty="0"/>
              <a:t>RESTful</a:t>
            </a:r>
            <a:r>
              <a:rPr lang="en-US" sz="1100" dirty="0"/>
              <a:t>. These principles are listed below.</a:t>
            </a:r>
          </a:p>
          <a:p>
            <a:pPr marL="0" indent="0">
              <a:buNone/>
            </a:pPr>
            <a:r>
              <a:rPr lang="en-US" sz="1100" b="1" dirty="0"/>
              <a:t>Guiding Principles of REST</a:t>
            </a:r>
          </a:p>
          <a:p>
            <a:r>
              <a:rPr lang="en-US" sz="1100" b="1" dirty="0"/>
              <a:t>Client–server</a:t>
            </a:r>
            <a:r>
              <a:rPr lang="en-US" sz="1100" dirty="0"/>
              <a:t> – By separating the user interface concerns from the data storage concerns, we improve the portability of the user interface across multiple platforms and improve scalability by simplifying the server components.</a:t>
            </a:r>
          </a:p>
          <a:p>
            <a:r>
              <a:rPr lang="en-US" sz="1100" b="1" dirty="0"/>
              <a:t>Stateless</a:t>
            </a:r>
            <a:r>
              <a:rPr lang="en-US" sz="1100" dirty="0"/>
              <a:t> – Each request from client to server must contain all of the information necessary to understand the request, and cannot take advantage of any stored context on the server. Session state is therefore kept entirely on the client.</a:t>
            </a:r>
          </a:p>
          <a:p>
            <a:pPr marL="0" indent="0">
              <a:buNone/>
            </a:pPr>
            <a:endParaRPr lang="en-US" sz="1100" dirty="0"/>
          </a:p>
          <a:p>
            <a:endParaRPr lang="en-US" sz="1100" dirty="0"/>
          </a:p>
        </p:txBody>
      </p:sp>
      <p:sp>
        <p:nvSpPr>
          <p:cNvPr id="4" name="Content Placeholder 3">
            <a:extLst>
              <a:ext uri="{FF2B5EF4-FFF2-40B4-BE49-F238E27FC236}">
                <a16:creationId xmlns:a16="http://schemas.microsoft.com/office/drawing/2014/main" id="{CD422E29-A947-9946-BAD5-1D4D6F6AAA1B}"/>
              </a:ext>
            </a:extLst>
          </p:cNvPr>
          <p:cNvSpPr>
            <a:spLocks noGrp="1"/>
          </p:cNvSpPr>
          <p:nvPr>
            <p:ph idx="10"/>
          </p:nvPr>
        </p:nvSpPr>
        <p:spPr>
          <a:xfrm>
            <a:off x="4724400" y="536326"/>
            <a:ext cx="4191000" cy="4038600"/>
          </a:xfrm>
        </p:spPr>
        <p:txBody>
          <a:bodyPr/>
          <a:lstStyle/>
          <a:p>
            <a:r>
              <a:rPr lang="en-US" sz="1100" b="1" dirty="0"/>
              <a:t>Cacheable</a:t>
            </a:r>
            <a:r>
              <a:rPr lang="en-US" sz="1100" dirty="0"/>
              <a:t> – Cache constraints require that the data within a response to a request be implicitly or explicitly labeled as cacheable or non-cacheable. If a response is cacheable, then a client cache is given the right to reuse that response data for later, equivalent requests.</a:t>
            </a:r>
          </a:p>
          <a:p>
            <a:r>
              <a:rPr lang="en-US" sz="1100" b="1" dirty="0"/>
              <a:t>Uniform interface</a:t>
            </a:r>
            <a:r>
              <a:rPr lang="en-US" sz="1100" dirty="0"/>
              <a:t> – By applying the software engineering principle of generality to the component interface, the overall system architecture is simplified and the visibility of interactions is improved. In order to obtain a uniform interface, multiple architectural constraints are needed to guide the behavior of components. REST is defined by four interface constraints: identification of resources; manipulation of resources through representations; self-descriptive messages; and, hypermedia as the engine of application state.</a:t>
            </a:r>
          </a:p>
          <a:p>
            <a:r>
              <a:rPr lang="en-US" sz="1100" b="1" dirty="0"/>
              <a:t>Layered system</a:t>
            </a:r>
            <a:r>
              <a:rPr lang="en-US" sz="1100" dirty="0"/>
              <a:t> – The layered system style allows an architecture to be composed of hierarchical layers by constraining component behavior such that each component cannot “see” beyond the immediate layer with which they are interacting.</a:t>
            </a:r>
          </a:p>
          <a:p>
            <a:r>
              <a:rPr lang="en-US" sz="1100" b="1" dirty="0"/>
              <a:t>Code on demand (optional)</a:t>
            </a:r>
            <a:r>
              <a:rPr lang="en-US" sz="1100" dirty="0"/>
              <a:t> – REST allows client functionality to be extended by downloading and executing code in the form of applets or scripts. This simplifies clients by reducing the number of features required to be pre-implemented.</a:t>
            </a:r>
          </a:p>
          <a:p>
            <a:endParaRPr lang="en-US" sz="1100" dirty="0"/>
          </a:p>
        </p:txBody>
      </p:sp>
    </p:spTree>
    <p:extLst>
      <p:ext uri="{BB962C8B-B14F-4D97-AF65-F5344CB8AC3E}">
        <p14:creationId xmlns:p14="http://schemas.microsoft.com/office/powerpoint/2010/main" val="9734377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7511C0-4C7C-094F-AD04-CD7218B6D54A}"/>
              </a:ext>
            </a:extLst>
          </p:cNvPr>
          <p:cNvSpPr>
            <a:spLocks noGrp="1"/>
          </p:cNvSpPr>
          <p:nvPr>
            <p:ph idx="1"/>
          </p:nvPr>
        </p:nvSpPr>
        <p:spPr>
          <a:xfrm>
            <a:off x="76200" y="505878"/>
            <a:ext cx="8666629" cy="4038600"/>
          </a:xfrm>
        </p:spPr>
        <p:txBody>
          <a:bodyPr/>
          <a:lstStyle/>
          <a:p>
            <a:pPr marL="0" indent="0">
              <a:buNone/>
            </a:pPr>
            <a:r>
              <a:rPr lang="en-US" sz="1400" b="1" dirty="0"/>
              <a:t>Resources are an abstraction. The application maps to create things and actions.</a:t>
            </a:r>
          </a:p>
          <a:p>
            <a:pPr marL="0" indent="0">
              <a:buNone/>
            </a:pPr>
            <a:r>
              <a:rPr lang="en-US" sz="1100" dirty="0"/>
              <a:t>“</a:t>
            </a:r>
            <a:r>
              <a:rPr lang="en-US" sz="1400" dirty="0"/>
              <a:t>A resource-oriented API is generally modeled as a resource hierarchy, where each node is either a </a:t>
            </a:r>
            <a:r>
              <a:rPr lang="en-US" sz="1400" i="1" dirty="0"/>
              <a:t>simple resource</a:t>
            </a:r>
            <a:r>
              <a:rPr lang="en-US" sz="1400" dirty="0"/>
              <a:t> or a </a:t>
            </a:r>
            <a:r>
              <a:rPr lang="en-US" sz="1400" i="1" dirty="0"/>
              <a:t>collection resource</a:t>
            </a:r>
            <a:r>
              <a:rPr lang="en-US" sz="1400" dirty="0"/>
              <a:t>. For convenience, they are often called a resource and a collection, respectively.</a:t>
            </a:r>
          </a:p>
          <a:p>
            <a:r>
              <a:rPr lang="en-US" sz="1400" dirty="0"/>
              <a:t>A collection contains a list of resources of </a:t>
            </a:r>
            <a:r>
              <a:rPr lang="en-US" sz="1400" b="1" dirty="0"/>
              <a:t>the same type</a:t>
            </a:r>
            <a:r>
              <a:rPr lang="en-US" sz="1400" dirty="0"/>
              <a:t>. For example, a user has a collection of contacts.</a:t>
            </a:r>
          </a:p>
          <a:p>
            <a:r>
              <a:rPr lang="en-US" sz="1400" dirty="0"/>
              <a:t>A resource has some state and zero or more sub-resources. Each sub-resource can be either a simple resource or a collection resource.</a:t>
            </a:r>
          </a:p>
          <a:p>
            <a:pPr marL="0" indent="0">
              <a:buNone/>
            </a:pPr>
            <a:r>
              <a:rPr lang="en-US" sz="1400" dirty="0"/>
              <a:t>For example, Gmail API has a collection of users, each user has a collection of messages, a collection of threads, a collection of labels, a profile resource, and several setting resources.</a:t>
            </a:r>
          </a:p>
          <a:p>
            <a:pPr marL="0" indent="0">
              <a:buNone/>
            </a:pPr>
            <a:r>
              <a:rPr lang="en-US" sz="1400" dirty="0"/>
              <a:t>While there is some conceptual alignment between storage</a:t>
            </a:r>
            <a:br>
              <a:rPr lang="en-US" sz="1400" dirty="0"/>
            </a:br>
            <a:r>
              <a:rPr lang="en-US" sz="1400" dirty="0"/>
              <a:t>systems and REST APIs, a service with a resource-oriented </a:t>
            </a:r>
            <a:br>
              <a:rPr lang="en-US" sz="1400" dirty="0"/>
            </a:br>
            <a:r>
              <a:rPr lang="en-US" sz="1400" dirty="0"/>
              <a:t>API is not necessarily a database, and has enormous flexibility </a:t>
            </a:r>
            <a:br>
              <a:rPr lang="en-US" sz="1400" dirty="0"/>
            </a:br>
            <a:r>
              <a:rPr lang="en-US" sz="1400" dirty="0"/>
              <a:t>in how it interprets resources and methods. </a:t>
            </a:r>
            <a:r>
              <a:rPr lang="en-US" sz="1400" dirty="0">
                <a:highlight>
                  <a:srgbClr val="FFFF00"/>
                </a:highlight>
              </a:rPr>
              <a:t>For example, </a:t>
            </a:r>
            <a:br>
              <a:rPr lang="en-US" sz="1400" dirty="0">
                <a:highlight>
                  <a:srgbClr val="FFFF00"/>
                </a:highlight>
              </a:rPr>
            </a:br>
            <a:r>
              <a:rPr lang="en-US" sz="1400" dirty="0">
                <a:highlight>
                  <a:srgbClr val="FFFF00"/>
                </a:highlight>
              </a:rPr>
              <a:t>creating a calendar event (resource) may create additional </a:t>
            </a:r>
            <a:br>
              <a:rPr lang="en-US" sz="1400" dirty="0">
                <a:highlight>
                  <a:srgbClr val="FFFF00"/>
                </a:highlight>
              </a:rPr>
            </a:br>
            <a:r>
              <a:rPr lang="en-US" sz="1400" dirty="0">
                <a:highlight>
                  <a:srgbClr val="FFFF00"/>
                </a:highlight>
              </a:rPr>
              <a:t>events for attendees, send email invitations to attendees, </a:t>
            </a:r>
            <a:br>
              <a:rPr lang="en-US" sz="1400" dirty="0">
                <a:highlight>
                  <a:srgbClr val="FFFF00"/>
                </a:highlight>
              </a:rPr>
            </a:br>
            <a:r>
              <a:rPr lang="en-US" sz="1400" dirty="0">
                <a:highlight>
                  <a:srgbClr val="FFFF00"/>
                </a:highlight>
              </a:rPr>
              <a:t>reserve conference rooms, and update video </a:t>
            </a:r>
            <a:br>
              <a:rPr lang="en-US" sz="1400" dirty="0">
                <a:highlight>
                  <a:srgbClr val="FFFF00"/>
                </a:highlight>
              </a:rPr>
            </a:br>
            <a:r>
              <a:rPr lang="en-US" sz="1400" dirty="0">
                <a:highlight>
                  <a:srgbClr val="FFFF00"/>
                </a:highlight>
              </a:rPr>
              <a:t>conference schedules.  (Emphasis added)</a:t>
            </a:r>
            <a:br>
              <a:rPr lang="en-US" sz="1400" dirty="0"/>
            </a:br>
            <a:r>
              <a:rPr lang="en-US" sz="1400" dirty="0"/>
              <a:t>(</a:t>
            </a:r>
            <a:r>
              <a:rPr lang="en-US" sz="1400" dirty="0">
                <a:hlinkClick r:id="rId2"/>
              </a:rPr>
              <a:t>https://cloud.google.com/apis/design/resources#resources</a:t>
            </a:r>
            <a:r>
              <a:rPr lang="en-US" sz="1400" dirty="0"/>
              <a:t>)</a:t>
            </a:r>
          </a:p>
          <a:p>
            <a:pPr marL="0" indent="0">
              <a:buNone/>
            </a:pPr>
            <a:br>
              <a:rPr lang="en-US" sz="1100" dirty="0"/>
            </a:br>
            <a:endParaRPr lang="en-US" sz="1100" dirty="0"/>
          </a:p>
        </p:txBody>
      </p:sp>
      <p:sp>
        <p:nvSpPr>
          <p:cNvPr id="3" name="Title 2">
            <a:extLst>
              <a:ext uri="{FF2B5EF4-FFF2-40B4-BE49-F238E27FC236}">
                <a16:creationId xmlns:a16="http://schemas.microsoft.com/office/drawing/2014/main" id="{BC316474-3A67-EF4B-B0BF-EA8B96995562}"/>
              </a:ext>
            </a:extLst>
          </p:cNvPr>
          <p:cNvSpPr>
            <a:spLocks noGrp="1"/>
          </p:cNvSpPr>
          <p:nvPr>
            <p:ph type="title"/>
          </p:nvPr>
        </p:nvSpPr>
        <p:spPr/>
        <p:txBody>
          <a:bodyPr/>
          <a:lstStyle/>
          <a:p>
            <a:r>
              <a:rPr lang="en-US" dirty="0"/>
              <a:t>Resources</a:t>
            </a:r>
          </a:p>
        </p:txBody>
      </p:sp>
      <p:pic>
        <p:nvPicPr>
          <p:cNvPr id="4" name="Picture 3">
            <a:extLst>
              <a:ext uri="{FF2B5EF4-FFF2-40B4-BE49-F238E27FC236}">
                <a16:creationId xmlns:a16="http://schemas.microsoft.com/office/drawing/2014/main" id="{878DB981-655C-8545-8216-DC51DB1BCBC0}"/>
              </a:ext>
            </a:extLst>
          </p:cNvPr>
          <p:cNvPicPr>
            <a:picLocks noChangeAspect="1"/>
          </p:cNvPicPr>
          <p:nvPr/>
        </p:nvPicPr>
        <p:blipFill>
          <a:blip r:embed="rId3"/>
          <a:stretch>
            <a:fillRect/>
          </a:stretch>
        </p:blipFill>
        <p:spPr>
          <a:xfrm>
            <a:off x="4651440" y="2493317"/>
            <a:ext cx="4303588" cy="1911034"/>
          </a:xfrm>
          <a:prstGeom prst="rect">
            <a:avLst/>
          </a:prstGeom>
        </p:spPr>
      </p:pic>
      <p:sp>
        <p:nvSpPr>
          <p:cNvPr id="5" name="Rectangle 4">
            <a:extLst>
              <a:ext uri="{FF2B5EF4-FFF2-40B4-BE49-F238E27FC236}">
                <a16:creationId xmlns:a16="http://schemas.microsoft.com/office/drawing/2014/main" id="{A1B4D89E-C602-C649-879F-0D2684572068}"/>
              </a:ext>
            </a:extLst>
          </p:cNvPr>
          <p:cNvSpPr/>
          <p:nvPr/>
        </p:nvSpPr>
        <p:spPr>
          <a:xfrm>
            <a:off x="4953000" y="4413673"/>
            <a:ext cx="3962400" cy="261610"/>
          </a:xfrm>
          <a:prstGeom prst="rect">
            <a:avLst/>
          </a:prstGeom>
        </p:spPr>
        <p:txBody>
          <a:bodyPr wrap="square">
            <a:spAutoFit/>
          </a:bodyPr>
          <a:lstStyle/>
          <a:p>
            <a:r>
              <a:rPr lang="en-US" sz="1100" dirty="0">
                <a:hlinkClick r:id="rId4"/>
              </a:rPr>
              <a:t>https://restful-api-design.readthedocs.io/en/latest/resources.html</a:t>
            </a:r>
            <a:r>
              <a:rPr lang="en-US" sz="1100" dirty="0"/>
              <a:t> </a:t>
            </a:r>
          </a:p>
        </p:txBody>
      </p:sp>
    </p:spTree>
    <p:extLst>
      <p:ext uri="{BB962C8B-B14F-4D97-AF65-F5344CB8AC3E}">
        <p14:creationId xmlns:p14="http://schemas.microsoft.com/office/powerpoint/2010/main" val="10267645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256EC0-FAE8-BC43-A1E7-83876314FBF4}"/>
              </a:ext>
            </a:extLst>
          </p:cNvPr>
          <p:cNvSpPr>
            <a:spLocks noGrp="1"/>
          </p:cNvSpPr>
          <p:nvPr>
            <p:ph idx="1"/>
          </p:nvPr>
        </p:nvSpPr>
        <p:spPr/>
        <p:txBody>
          <a:bodyPr/>
          <a:lstStyle/>
          <a:p>
            <a:r>
              <a:rPr lang="en-US" sz="1800" dirty="0"/>
              <a:t>When writing applications, we are used to writing functions or methods:</a:t>
            </a:r>
          </a:p>
          <a:p>
            <a:pPr lvl="1"/>
            <a:r>
              <a:rPr lang="en-US" sz="1600" dirty="0" err="1"/>
              <a:t>openAccount</a:t>
            </a:r>
            <a:r>
              <a:rPr lang="en-US" sz="1600" dirty="0"/>
              <a:t>(</a:t>
            </a:r>
            <a:r>
              <a:rPr lang="en-US" sz="1600" dirty="0" err="1"/>
              <a:t>last_name</a:t>
            </a:r>
            <a:r>
              <a:rPr lang="en-US" sz="1600" dirty="0"/>
              <a:t>, </a:t>
            </a:r>
            <a:r>
              <a:rPr lang="en-US" sz="1600" dirty="0" err="1"/>
              <a:t>first_name</a:t>
            </a:r>
            <a:r>
              <a:rPr lang="en-US" sz="1600" dirty="0"/>
              <a:t>, </a:t>
            </a:r>
            <a:r>
              <a:rPr lang="en-US" sz="1600" dirty="0" err="1"/>
              <a:t>tax_payer_id</a:t>
            </a:r>
            <a:r>
              <a:rPr lang="en-US" sz="1600" dirty="0"/>
              <a:t>)</a:t>
            </a:r>
          </a:p>
          <a:p>
            <a:pPr lvl="1"/>
            <a:r>
              <a:rPr lang="en-US" sz="1600" dirty="0" err="1"/>
              <a:t>account.deposit</a:t>
            </a:r>
            <a:r>
              <a:rPr lang="en-US" sz="1600" dirty="0"/>
              <a:t>(</a:t>
            </a:r>
            <a:r>
              <a:rPr lang="en-US" sz="1600" dirty="0" err="1"/>
              <a:t>deposit_amount</a:t>
            </a:r>
            <a:r>
              <a:rPr lang="en-US" sz="1600" dirty="0"/>
              <a:t>)</a:t>
            </a:r>
          </a:p>
          <a:p>
            <a:pPr lvl="1"/>
            <a:r>
              <a:rPr lang="en-US" sz="1600" dirty="0" err="1"/>
              <a:t>account.close</a:t>
            </a:r>
            <a:r>
              <a:rPr lang="en-US" sz="1600" dirty="0"/>
              <a:t>()</a:t>
            </a:r>
          </a:p>
          <a:p>
            <a:pPr marL="457200" lvl="1" indent="0">
              <a:buNone/>
            </a:pPr>
            <a:r>
              <a:rPr lang="en-US" sz="1600" dirty="0"/>
              <a:t>We can create and implement whatever functions we need.</a:t>
            </a:r>
          </a:p>
          <a:p>
            <a:r>
              <a:rPr lang="en-US" sz="1800" dirty="0"/>
              <a:t>REST only allows four methods:</a:t>
            </a:r>
          </a:p>
          <a:p>
            <a:pPr lvl="1"/>
            <a:r>
              <a:rPr lang="en-US" sz="1600" dirty="0"/>
              <a:t>POST: Create a resource</a:t>
            </a:r>
          </a:p>
          <a:p>
            <a:pPr lvl="1"/>
            <a:r>
              <a:rPr lang="en-US" sz="1600" dirty="0"/>
              <a:t>GET: Retrieve a resource</a:t>
            </a:r>
          </a:p>
          <a:p>
            <a:pPr lvl="1"/>
            <a:r>
              <a:rPr lang="en-US" sz="1600" dirty="0"/>
              <a:t>PUT: Update a resource</a:t>
            </a:r>
          </a:p>
          <a:p>
            <a:pPr lvl="1"/>
            <a:r>
              <a:rPr lang="en-US" sz="1600" dirty="0"/>
              <a:t>DELETE: Delete a resource</a:t>
            </a:r>
          </a:p>
          <a:p>
            <a:pPr marL="457200" lvl="1" indent="0">
              <a:buNone/>
            </a:pPr>
            <a:r>
              <a:rPr lang="en-US" sz="1600" dirty="0"/>
              <a:t>That’s it. That’s all you get.</a:t>
            </a:r>
          </a:p>
          <a:p>
            <a:pPr indent="-285750"/>
            <a:r>
              <a:rPr lang="en-US" sz="1800" dirty="0">
                <a:solidFill>
                  <a:srgbClr val="252525"/>
                </a:solidFill>
              </a:rPr>
              <a:t>A REST client needs no prior knowledge about how to interact with any particular application or server beyond a generic understanding of hypermedia.</a:t>
            </a:r>
            <a:endParaRPr lang="en-US" sz="1800" dirty="0"/>
          </a:p>
        </p:txBody>
      </p:sp>
      <p:sp>
        <p:nvSpPr>
          <p:cNvPr id="3" name="Title 2">
            <a:extLst>
              <a:ext uri="{FF2B5EF4-FFF2-40B4-BE49-F238E27FC236}">
                <a16:creationId xmlns:a16="http://schemas.microsoft.com/office/drawing/2014/main" id="{FDB8E604-7C76-7D45-81D0-B6B6FF66E37F}"/>
              </a:ext>
            </a:extLst>
          </p:cNvPr>
          <p:cNvSpPr>
            <a:spLocks noGrp="1"/>
          </p:cNvSpPr>
          <p:nvPr>
            <p:ph type="title"/>
          </p:nvPr>
        </p:nvSpPr>
        <p:spPr/>
        <p:txBody>
          <a:bodyPr/>
          <a:lstStyle/>
          <a:p>
            <a:r>
              <a:rPr lang="en-US" dirty="0"/>
              <a:t>REST – Resource Oriented</a:t>
            </a:r>
          </a:p>
        </p:txBody>
      </p:sp>
      <p:sp>
        <p:nvSpPr>
          <p:cNvPr id="4" name="Rectangle 3">
            <a:extLst>
              <a:ext uri="{FF2B5EF4-FFF2-40B4-BE49-F238E27FC236}">
                <a16:creationId xmlns:a16="http://schemas.microsoft.com/office/drawing/2014/main" id="{76440C34-93A6-BB46-9E23-141D30F7ABF5}"/>
              </a:ext>
            </a:extLst>
          </p:cNvPr>
          <p:cNvSpPr/>
          <p:nvPr/>
        </p:nvSpPr>
        <p:spPr>
          <a:xfrm>
            <a:off x="4191000" y="2343150"/>
            <a:ext cx="4572000" cy="1384995"/>
          </a:xfrm>
          <a:prstGeom prst="rect">
            <a:avLst/>
          </a:prstGeom>
        </p:spPr>
        <p:txBody>
          <a:bodyPr>
            <a:spAutoFit/>
          </a:bodyPr>
          <a:lstStyle/>
          <a:p>
            <a:r>
              <a:rPr lang="en-US" sz="1400" dirty="0">
                <a:solidFill>
                  <a:srgbClr val="202124"/>
                </a:solidFill>
                <a:latin typeface="Roboto" panose="020F0502020204030204" pitchFamily="34" charset="0"/>
              </a:rPr>
              <a:t>“The key characteristic of a resource-oriented API is that it emphasizes resources (data model) over the methods performed on the resources (functionality). A typical resource-oriented API exposes a large number of resources with a small number of methods.”</a:t>
            </a:r>
            <a:br>
              <a:rPr lang="en-US" sz="1400" dirty="0">
                <a:solidFill>
                  <a:srgbClr val="202124"/>
                </a:solidFill>
                <a:latin typeface="Roboto" panose="020F0502020204030204" pitchFamily="34" charset="0"/>
              </a:rPr>
            </a:br>
            <a:r>
              <a:rPr lang="en-US" sz="1200" dirty="0">
                <a:solidFill>
                  <a:srgbClr val="202124"/>
                </a:solidFill>
                <a:latin typeface="Roboto" panose="020F0502020204030204" pitchFamily="34" charset="0"/>
              </a:rPr>
              <a:t>(</a:t>
            </a:r>
            <a:r>
              <a:rPr lang="en-US" sz="1200" dirty="0">
                <a:solidFill>
                  <a:srgbClr val="202124"/>
                </a:solidFill>
                <a:latin typeface="Roboto" panose="020F0502020204030204" pitchFamily="34" charset="0"/>
                <a:hlinkClick r:id="rId2"/>
              </a:rPr>
              <a:t>https://cloud.google.com/apis/design/resources</a:t>
            </a:r>
            <a:r>
              <a:rPr lang="en-US" sz="1200" dirty="0">
                <a:solidFill>
                  <a:srgbClr val="202124"/>
                </a:solidFill>
                <a:latin typeface="Roboto" panose="020F0502020204030204" pitchFamily="34" charset="0"/>
              </a:rPr>
              <a:t>)</a:t>
            </a:r>
            <a:endParaRPr lang="en-US" sz="1400" dirty="0"/>
          </a:p>
        </p:txBody>
      </p:sp>
    </p:spTree>
    <p:extLst>
      <p:ext uri="{BB962C8B-B14F-4D97-AF65-F5344CB8AC3E}">
        <p14:creationId xmlns:p14="http://schemas.microsoft.com/office/powerpoint/2010/main" val="3053188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9F4599E-CE24-57D7-8BA9-D0F9E6D68945}"/>
              </a:ext>
            </a:extLst>
          </p:cNvPr>
          <p:cNvSpPr>
            <a:spLocks noGrp="1"/>
          </p:cNvSpPr>
          <p:nvPr>
            <p:ph idx="1"/>
          </p:nvPr>
        </p:nvSpPr>
        <p:spPr/>
        <p:txBody>
          <a:bodyPr/>
          <a:lstStyle/>
          <a:p>
            <a:pPr>
              <a:spcBef>
                <a:spcPts val="0"/>
              </a:spcBef>
              <a:spcAft>
                <a:spcPts val="200"/>
              </a:spcAft>
            </a:pPr>
            <a:r>
              <a:rPr lang="en-US" sz="1600" dirty="0"/>
              <a:t>Infrastructure-as-a-Service</a:t>
            </a:r>
          </a:p>
          <a:p>
            <a:pPr lvl="1">
              <a:spcBef>
                <a:spcPts val="0"/>
              </a:spcBef>
              <a:spcAft>
                <a:spcPts val="200"/>
              </a:spcAft>
            </a:pPr>
            <a:r>
              <a:rPr lang="en-US" sz="1400" dirty="0"/>
              <a:t>Concepts</a:t>
            </a:r>
          </a:p>
          <a:p>
            <a:pPr lvl="1">
              <a:spcBef>
                <a:spcPts val="0"/>
              </a:spcBef>
              <a:spcAft>
                <a:spcPts val="200"/>
              </a:spcAft>
            </a:pPr>
            <a:r>
              <a:rPr lang="en-US" sz="1400" dirty="0"/>
              <a:t>AWS realization</a:t>
            </a:r>
          </a:p>
          <a:p>
            <a:pPr lvl="1">
              <a:spcBef>
                <a:spcPts val="0"/>
              </a:spcBef>
              <a:spcAft>
                <a:spcPts val="200"/>
              </a:spcAft>
            </a:pPr>
            <a:r>
              <a:rPr lang="en-US" sz="1400" dirty="0"/>
              <a:t>Deploying first VM</a:t>
            </a:r>
          </a:p>
          <a:p>
            <a:pPr>
              <a:spcBef>
                <a:spcPts val="0"/>
              </a:spcBef>
              <a:spcAft>
                <a:spcPts val="200"/>
              </a:spcAft>
            </a:pPr>
            <a:r>
              <a:rPr lang="en-US" sz="1600" dirty="0"/>
              <a:t>Microservices</a:t>
            </a:r>
          </a:p>
          <a:p>
            <a:pPr lvl="1">
              <a:spcBef>
                <a:spcPts val="0"/>
              </a:spcBef>
              <a:spcAft>
                <a:spcPts val="200"/>
              </a:spcAft>
            </a:pPr>
            <a:r>
              <a:rPr lang="en-US" sz="1400" dirty="0"/>
              <a:t>Concepts and characteristics</a:t>
            </a:r>
          </a:p>
          <a:p>
            <a:pPr lvl="1">
              <a:spcBef>
                <a:spcPts val="0"/>
              </a:spcBef>
              <a:spcAft>
                <a:spcPts val="200"/>
              </a:spcAft>
            </a:pPr>
            <a:r>
              <a:rPr lang="en-US" sz="1400" dirty="0"/>
              <a:t>Architecture best practices: 12-Factor Apps, SOLID</a:t>
            </a:r>
          </a:p>
          <a:p>
            <a:pPr lvl="1">
              <a:spcBef>
                <a:spcPts val="0"/>
              </a:spcBef>
              <a:spcAft>
                <a:spcPts val="200"/>
              </a:spcAft>
            </a:pPr>
            <a:r>
              <a:rPr lang="en-US" sz="1400" dirty="0"/>
              <a:t>Design patterns</a:t>
            </a:r>
            <a:endParaRPr lang="en-US" sz="1600" dirty="0"/>
          </a:p>
          <a:p>
            <a:pPr>
              <a:spcBef>
                <a:spcPts val="0"/>
              </a:spcBef>
              <a:spcAft>
                <a:spcPts val="200"/>
              </a:spcAft>
            </a:pPr>
            <a:r>
              <a:rPr lang="en-US" sz="1600" dirty="0"/>
              <a:t>REST</a:t>
            </a:r>
          </a:p>
          <a:p>
            <a:pPr lvl="1">
              <a:spcBef>
                <a:spcPts val="0"/>
              </a:spcBef>
              <a:spcAft>
                <a:spcPts val="200"/>
              </a:spcAft>
            </a:pPr>
            <a:r>
              <a:rPr lang="en-US" sz="1400" dirty="0"/>
              <a:t>Concepts</a:t>
            </a:r>
          </a:p>
          <a:p>
            <a:pPr lvl="1">
              <a:spcBef>
                <a:spcPts val="0"/>
              </a:spcBef>
              <a:spcAft>
                <a:spcPts val="200"/>
              </a:spcAft>
            </a:pPr>
            <a:r>
              <a:rPr lang="en-US" sz="1400" dirty="0"/>
              <a:t>A basic implementation example</a:t>
            </a:r>
          </a:p>
          <a:p>
            <a:pPr>
              <a:spcBef>
                <a:spcPts val="0"/>
              </a:spcBef>
              <a:spcAft>
                <a:spcPts val="200"/>
              </a:spcAft>
            </a:pPr>
            <a:r>
              <a:rPr lang="en-US" sz="1600" dirty="0"/>
              <a:t>BLOBs and static content</a:t>
            </a:r>
          </a:p>
          <a:p>
            <a:pPr lvl="1">
              <a:spcBef>
                <a:spcPts val="0"/>
              </a:spcBef>
              <a:spcAft>
                <a:spcPts val="200"/>
              </a:spcAft>
            </a:pPr>
            <a:r>
              <a:rPr lang="en-US" sz="1400" dirty="0"/>
              <a:t>Concepts</a:t>
            </a:r>
          </a:p>
          <a:p>
            <a:pPr lvl="1">
              <a:spcBef>
                <a:spcPts val="0"/>
              </a:spcBef>
              <a:spcAft>
                <a:spcPts val="200"/>
              </a:spcAft>
            </a:pPr>
            <a:r>
              <a:rPr lang="en-US" sz="1400" dirty="0"/>
              <a:t>AWS realization</a:t>
            </a:r>
          </a:p>
          <a:p>
            <a:pPr lvl="1">
              <a:spcBef>
                <a:spcPts val="0"/>
              </a:spcBef>
              <a:spcAft>
                <a:spcPts val="200"/>
              </a:spcAft>
            </a:pPr>
            <a:r>
              <a:rPr lang="en-US" sz="1400" dirty="0"/>
              <a:t>Deploying static content</a:t>
            </a:r>
          </a:p>
          <a:p>
            <a:pPr>
              <a:spcBef>
                <a:spcPts val="0"/>
              </a:spcBef>
              <a:spcAft>
                <a:spcPts val="200"/>
              </a:spcAft>
            </a:pPr>
            <a:r>
              <a:rPr lang="en-US" sz="1600" dirty="0"/>
              <a:t>Next steps -- project teams, deploying on cloud, … …</a:t>
            </a:r>
          </a:p>
        </p:txBody>
      </p:sp>
      <p:sp>
        <p:nvSpPr>
          <p:cNvPr id="3" name="Title 2">
            <a:extLst>
              <a:ext uri="{FF2B5EF4-FFF2-40B4-BE49-F238E27FC236}">
                <a16:creationId xmlns:a16="http://schemas.microsoft.com/office/drawing/2014/main" id="{CD201593-564E-99D4-699F-1D25A274EBC2}"/>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19901411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18605" y="996363"/>
            <a:ext cx="7480663" cy="3456031"/>
          </a:xfrm>
          <a:prstGeom prst="rect">
            <a:avLst/>
          </a:prstGeom>
        </p:spPr>
      </p:pic>
      <p:pic>
        <p:nvPicPr>
          <p:cNvPr id="4" name="Picture 3"/>
          <p:cNvPicPr>
            <a:picLocks noChangeAspect="1"/>
          </p:cNvPicPr>
          <p:nvPr/>
        </p:nvPicPr>
        <p:blipFill>
          <a:blip r:embed="rId3"/>
          <a:stretch>
            <a:fillRect/>
          </a:stretch>
        </p:blipFill>
        <p:spPr>
          <a:xfrm>
            <a:off x="3754149" y="3123694"/>
            <a:ext cx="644434" cy="562791"/>
          </a:xfrm>
          <a:prstGeom prst="rect">
            <a:avLst/>
          </a:prstGeom>
        </p:spPr>
      </p:pic>
      <p:sp>
        <p:nvSpPr>
          <p:cNvPr id="5" name="TextBox 4"/>
          <p:cNvSpPr txBox="1"/>
          <p:nvPr/>
        </p:nvSpPr>
        <p:spPr>
          <a:xfrm>
            <a:off x="4850672" y="3671412"/>
            <a:ext cx="3503023" cy="914400"/>
          </a:xfrm>
          <a:prstGeom prst="rect">
            <a:avLst/>
          </a:prstGeom>
          <a:noFill/>
        </p:spPr>
        <p:txBody>
          <a:bodyPr wrap="none" rtlCol="0">
            <a:noAutofit/>
          </a:bodyPr>
          <a:lstStyle/>
          <a:p>
            <a:pPr>
              <a:lnSpc>
                <a:spcPct val="90000"/>
              </a:lnSpc>
              <a:spcBef>
                <a:spcPts val="600"/>
              </a:spcBef>
              <a:spcAft>
                <a:spcPts val="0"/>
              </a:spcAft>
              <a:buClr>
                <a:schemeClr val="tx1"/>
              </a:buClr>
            </a:pPr>
            <a:r>
              <a:rPr lang="en-US" sz="1600" dirty="0">
                <a:latin typeface="+mn-lt"/>
              </a:rPr>
              <a:t>Web media (content) type, e.g.</a:t>
            </a:r>
          </a:p>
          <a:p>
            <a:pPr marL="342900" indent="-342900">
              <a:lnSpc>
                <a:spcPct val="90000"/>
              </a:lnSpc>
              <a:spcBef>
                <a:spcPts val="600"/>
              </a:spcBef>
              <a:spcAft>
                <a:spcPts val="0"/>
              </a:spcAft>
              <a:buClr>
                <a:schemeClr val="tx1"/>
              </a:buClr>
              <a:buFont typeface="Arial" charset="0"/>
              <a:buChar char="•"/>
            </a:pPr>
            <a:r>
              <a:rPr lang="en-US" sz="1600" dirty="0">
                <a:latin typeface="+mn-lt"/>
              </a:rPr>
              <a:t>text/html</a:t>
            </a:r>
          </a:p>
          <a:p>
            <a:pPr marL="342900" indent="-342900">
              <a:lnSpc>
                <a:spcPct val="90000"/>
              </a:lnSpc>
              <a:spcBef>
                <a:spcPts val="600"/>
              </a:spcBef>
              <a:spcAft>
                <a:spcPts val="0"/>
              </a:spcAft>
              <a:buClr>
                <a:schemeClr val="tx1"/>
              </a:buClr>
              <a:buFont typeface="Arial" charset="0"/>
              <a:buChar char="•"/>
            </a:pPr>
            <a:r>
              <a:rPr lang="en-US" sz="1600" dirty="0">
                <a:latin typeface="+mn-lt"/>
              </a:rPr>
              <a:t>application/</a:t>
            </a:r>
            <a:r>
              <a:rPr lang="en-US" sz="1600" dirty="0" err="1">
                <a:latin typeface="+mn-lt"/>
              </a:rPr>
              <a:t>json</a:t>
            </a:r>
            <a:endParaRPr lang="en-US" sz="1600" dirty="0">
              <a:latin typeface="+mn-lt"/>
            </a:endParaRPr>
          </a:p>
        </p:txBody>
      </p:sp>
      <p:pic>
        <p:nvPicPr>
          <p:cNvPr id="6" name="Picture 5"/>
          <p:cNvPicPr>
            <a:picLocks noChangeAspect="1"/>
          </p:cNvPicPr>
          <p:nvPr/>
        </p:nvPicPr>
        <p:blipFill>
          <a:blip r:embed="rId4"/>
          <a:stretch>
            <a:fillRect/>
          </a:stretch>
        </p:blipFill>
        <p:spPr>
          <a:xfrm>
            <a:off x="102568" y="996363"/>
            <a:ext cx="3791252" cy="874123"/>
          </a:xfrm>
          <a:prstGeom prst="rect">
            <a:avLst/>
          </a:prstGeom>
        </p:spPr>
      </p:pic>
      <p:sp>
        <p:nvSpPr>
          <p:cNvPr id="7" name="TextBox 6"/>
          <p:cNvSpPr txBox="1"/>
          <p:nvPr/>
        </p:nvSpPr>
        <p:spPr>
          <a:xfrm>
            <a:off x="228600" y="588775"/>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800" dirty="0">
                <a:latin typeface="+mn-lt"/>
              </a:rPr>
              <a:t>Accept type in headers.</a:t>
            </a:r>
          </a:p>
          <a:p>
            <a:pPr marL="342900" indent="-342900">
              <a:lnSpc>
                <a:spcPct val="90000"/>
              </a:lnSpc>
              <a:spcBef>
                <a:spcPts val="600"/>
              </a:spcBef>
              <a:spcAft>
                <a:spcPts val="0"/>
              </a:spcAft>
              <a:buClr>
                <a:schemeClr val="bg1"/>
              </a:buClr>
              <a:buFont typeface="Arial" charset="0"/>
              <a:buChar char="•"/>
            </a:pPr>
            <a:endParaRPr lang="en-US" sz="1800" dirty="0">
              <a:latin typeface="+mn-lt"/>
            </a:endParaRPr>
          </a:p>
        </p:txBody>
      </p:sp>
      <p:sp>
        <p:nvSpPr>
          <p:cNvPr id="8" name="Left Brace 7"/>
          <p:cNvSpPr/>
          <p:nvPr/>
        </p:nvSpPr>
        <p:spPr>
          <a:xfrm rot="5400000">
            <a:off x="4130433" y="1180346"/>
            <a:ext cx="438994" cy="1915886"/>
          </a:xfrm>
          <a:prstGeom prst="leftBrace">
            <a:avLst>
              <a:gd name="adj1" fmla="val 8333"/>
              <a:gd name="adj2" fmla="val 49918"/>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4850672" y="470172"/>
            <a:ext cx="4199043" cy="914400"/>
          </a:xfrm>
          <a:prstGeom prst="rect">
            <a:avLst/>
          </a:prstGeom>
          <a:noFill/>
        </p:spPr>
        <p:txBody>
          <a:bodyPr wrap="none" rtlCol="0">
            <a:noAutofit/>
          </a:bodyPr>
          <a:lstStyle/>
          <a:p>
            <a:pPr marL="171450" indent="-171450">
              <a:lnSpc>
                <a:spcPct val="90000"/>
              </a:lnSpc>
              <a:spcBef>
                <a:spcPts val="600"/>
              </a:spcBef>
              <a:spcAft>
                <a:spcPts val="0"/>
              </a:spcAft>
              <a:buClr>
                <a:schemeClr val="tx1"/>
              </a:buClr>
              <a:buFont typeface="Arial" panose="020B0604020202020204" pitchFamily="34" charset="0"/>
              <a:buChar char="•"/>
            </a:pPr>
            <a:r>
              <a:rPr lang="en-US" sz="1200" dirty="0">
                <a:latin typeface="+mn-lt"/>
              </a:rPr>
              <a:t>Relative URL identifies “resource” on the server. </a:t>
            </a:r>
          </a:p>
          <a:p>
            <a:pPr marL="171450" indent="-171450">
              <a:lnSpc>
                <a:spcPct val="90000"/>
              </a:lnSpc>
              <a:spcBef>
                <a:spcPts val="600"/>
              </a:spcBef>
              <a:spcAft>
                <a:spcPts val="0"/>
              </a:spcAft>
              <a:buClr>
                <a:schemeClr val="tx1"/>
              </a:buClr>
              <a:buFont typeface="Arial" panose="020B0604020202020204" pitchFamily="34" charset="0"/>
              <a:buChar char="•"/>
            </a:pPr>
            <a:r>
              <a:rPr lang="en-US" sz="1200" dirty="0">
                <a:latin typeface="+mn-lt"/>
              </a:rPr>
              <a:t>Server implementation maps abstract resource to tangible</a:t>
            </a:r>
            <a:br>
              <a:rPr lang="en-US" sz="1200" dirty="0">
                <a:latin typeface="+mn-lt"/>
              </a:rPr>
            </a:br>
            <a:r>
              <a:rPr lang="en-US" sz="1200" dirty="0">
                <a:latin typeface="+mn-lt"/>
              </a:rPr>
              <a:t>“thing,” file, DB row, </a:t>
            </a:r>
            <a:r>
              <a:rPr lang="mr-IN" sz="1200" dirty="0">
                <a:latin typeface="+mn-lt"/>
              </a:rPr>
              <a:t>…</a:t>
            </a:r>
            <a:r>
              <a:rPr lang="en-US" sz="1200" dirty="0">
                <a:latin typeface="+mn-lt"/>
              </a:rPr>
              <a:t> and any application logic.</a:t>
            </a:r>
          </a:p>
        </p:txBody>
      </p:sp>
      <p:cxnSp>
        <p:nvCxnSpPr>
          <p:cNvPr id="11" name="Straight Arrow Connector 10"/>
          <p:cNvCxnSpPr>
            <a:cxnSpLocks/>
          </p:cNvCxnSpPr>
          <p:nvPr/>
        </p:nvCxnSpPr>
        <p:spPr>
          <a:xfrm flipH="1">
            <a:off x="4345578" y="1200150"/>
            <a:ext cx="1712743" cy="718642"/>
          </a:xfrm>
          <a:prstGeom prst="straightConnector1">
            <a:avLst/>
          </a:prstGeom>
          <a:ln w="28575">
            <a:solidFill>
              <a:srgbClr val="0070C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51416" y="2185627"/>
            <a:ext cx="400594" cy="172159"/>
          </a:xfrm>
          <a:prstGeom prst="straightConnector1">
            <a:avLst/>
          </a:prstGeom>
          <a:ln w="28575">
            <a:solidFill>
              <a:srgbClr val="0070C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6211389" y="1826563"/>
            <a:ext cx="574766" cy="452846"/>
          </a:xfrm>
          <a:prstGeom prst="straightConnector1">
            <a:avLst/>
          </a:prstGeom>
          <a:ln w="28575">
            <a:solidFill>
              <a:srgbClr val="0070C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8157" y="3082834"/>
            <a:ext cx="914400" cy="914400"/>
          </a:xfrm>
          <a:prstGeom prst="rect">
            <a:avLst/>
          </a:prstGeom>
          <a:noFill/>
        </p:spPr>
        <p:txBody>
          <a:bodyPr wrap="none" rtlCol="0">
            <a:noAutofit/>
          </a:bodyPr>
          <a:lstStyle/>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Client may be</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Browser</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Mobile device</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Other REST Service</a:t>
            </a:r>
          </a:p>
          <a:p>
            <a:pPr marL="285750" indent="-285750">
              <a:lnSpc>
                <a:spcPct val="90000"/>
              </a:lnSpc>
              <a:spcBef>
                <a:spcPts val="600"/>
              </a:spcBef>
              <a:spcAft>
                <a:spcPts val="0"/>
              </a:spcAft>
              <a:buClr>
                <a:schemeClr val="bg1"/>
              </a:buClr>
              <a:buFont typeface="Arial" panose="020B0604020202020204" pitchFamily="34" charset="0"/>
              <a:buChar char="•"/>
            </a:pPr>
            <a:r>
              <a:rPr lang="mr-IN" sz="1400" dirty="0">
                <a:latin typeface="+mn-lt"/>
              </a:rPr>
              <a:t>…</a:t>
            </a:r>
            <a:r>
              <a:rPr lang="en-US" sz="1400" dirty="0">
                <a:latin typeface="+mn-lt"/>
              </a:rPr>
              <a:t> </a:t>
            </a:r>
            <a:r>
              <a:rPr lang="mr-IN" sz="1400" dirty="0">
                <a:latin typeface="+mn-lt"/>
              </a:rPr>
              <a:t>…</a:t>
            </a:r>
            <a:endParaRPr lang="en-US" sz="1400" dirty="0">
              <a:latin typeface="+mn-lt"/>
            </a:endParaRPr>
          </a:p>
        </p:txBody>
      </p:sp>
      <p:sp>
        <p:nvSpPr>
          <p:cNvPr id="14" name="Title 2">
            <a:extLst>
              <a:ext uri="{FF2B5EF4-FFF2-40B4-BE49-F238E27FC236}">
                <a16:creationId xmlns:a16="http://schemas.microsoft.com/office/drawing/2014/main" id="{BEAAF105-4C96-BA4B-8F9A-249A9CE3A224}"/>
              </a:ext>
            </a:extLst>
          </p:cNvPr>
          <p:cNvSpPr txBox="1">
            <a:spLocks/>
          </p:cNvSpPr>
          <p:nvPr/>
        </p:nvSpPr>
        <p:spPr>
          <a:xfrm>
            <a:off x="172570" y="1121"/>
            <a:ext cx="8666629" cy="4431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400" dirty="0">
                <a:solidFill>
                  <a:schemeClr val="bg1"/>
                </a:solidFill>
              </a:rPr>
              <a:t>Resources, URLs, Content Types</a:t>
            </a:r>
          </a:p>
        </p:txBody>
      </p:sp>
    </p:spTree>
    <p:extLst>
      <p:ext uri="{BB962C8B-B14F-4D97-AF65-F5344CB8AC3E}">
        <p14:creationId xmlns:p14="http://schemas.microsoft.com/office/powerpoint/2010/main" val="3552458424"/>
      </p:ext>
    </p:extLst>
  </p:cSld>
  <p:clrMapOvr>
    <a:masterClrMapping/>
  </p:clrMapOvr>
  <p:transition spd="med">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59B240-E8A7-6140-AEA7-974CD0E590CA}"/>
              </a:ext>
            </a:extLst>
          </p:cNvPr>
          <p:cNvSpPr>
            <a:spLocks noGrp="1"/>
          </p:cNvSpPr>
          <p:nvPr>
            <p:ph idx="1"/>
          </p:nvPr>
        </p:nvSpPr>
        <p:spPr/>
        <p:txBody>
          <a:bodyPr/>
          <a:lstStyle/>
          <a:p>
            <a:r>
              <a:rPr lang="en-US" sz="1800" dirty="0"/>
              <a:t>What about all of those principles?</a:t>
            </a:r>
          </a:p>
          <a:p>
            <a:pPr lvl="1"/>
            <a:r>
              <a:rPr lang="en-US" sz="1600" dirty="0"/>
              <a:t>Client/Server</a:t>
            </a:r>
          </a:p>
          <a:p>
            <a:pPr lvl="1"/>
            <a:r>
              <a:rPr lang="en-US" sz="1600" dirty="0"/>
              <a:t>Stateless</a:t>
            </a:r>
          </a:p>
          <a:p>
            <a:pPr lvl="1"/>
            <a:r>
              <a:rPr lang="en-US" sz="1600" dirty="0"/>
              <a:t>Cacheable</a:t>
            </a:r>
          </a:p>
          <a:p>
            <a:pPr lvl="1"/>
            <a:r>
              <a:rPr lang="en-US" sz="1600" dirty="0"/>
              <a:t>Uniform Interface</a:t>
            </a:r>
          </a:p>
          <a:p>
            <a:pPr lvl="1"/>
            <a:r>
              <a:rPr lang="en-US" sz="1600" dirty="0"/>
              <a:t>Layered System</a:t>
            </a:r>
          </a:p>
          <a:p>
            <a:pPr lvl="1"/>
            <a:r>
              <a:rPr lang="en-US" sz="1600" dirty="0"/>
              <a:t>Code on demand</a:t>
            </a:r>
          </a:p>
          <a:p>
            <a:r>
              <a:rPr lang="en-US" sz="1800" dirty="0"/>
              <a:t>Some of these principles</a:t>
            </a:r>
          </a:p>
          <a:p>
            <a:pPr lvl="1"/>
            <a:r>
              <a:rPr lang="en-US" sz="1600" dirty="0"/>
              <a:t>Are simple and obvious.</a:t>
            </a:r>
          </a:p>
          <a:p>
            <a:pPr lvl="1"/>
            <a:r>
              <a:rPr lang="en-US" sz="1600" dirty="0"/>
              <a:t>Are subtle and have major implications.</a:t>
            </a:r>
          </a:p>
          <a:p>
            <a:pPr lvl="1"/>
            <a:r>
              <a:rPr lang="en-US" sz="1600" dirty="0"/>
              <a:t>Stateless can be baffling, but we will cover later.</a:t>
            </a:r>
            <a:endParaRPr lang="en-US" sz="1800" dirty="0"/>
          </a:p>
          <a:p>
            <a:r>
              <a:rPr lang="en-US" sz="1800" dirty="0"/>
              <a:t>We will go into the principles in later lectures, ... </a:t>
            </a:r>
          </a:p>
          <a:p>
            <a:r>
              <a:rPr lang="en-US" dirty="0"/>
              <a:t>We will also go into HATEOAS, </a:t>
            </a:r>
            <a:r>
              <a:rPr lang="en-US" dirty="0" err="1"/>
              <a:t>GraphQL</a:t>
            </a:r>
            <a:r>
              <a:rPr lang="en-US" dirty="0"/>
              <a:t>, … …</a:t>
            </a:r>
            <a:endParaRPr lang="en-US" sz="1800" dirty="0"/>
          </a:p>
        </p:txBody>
      </p:sp>
      <p:sp>
        <p:nvSpPr>
          <p:cNvPr id="3" name="Title 2">
            <a:extLst>
              <a:ext uri="{FF2B5EF4-FFF2-40B4-BE49-F238E27FC236}">
                <a16:creationId xmlns:a16="http://schemas.microsoft.com/office/drawing/2014/main" id="{D4EE83DA-4D77-394A-8F86-54EA2AB242C5}"/>
              </a:ext>
            </a:extLst>
          </p:cNvPr>
          <p:cNvSpPr>
            <a:spLocks noGrp="1"/>
          </p:cNvSpPr>
          <p:nvPr>
            <p:ph type="title"/>
          </p:nvPr>
        </p:nvSpPr>
        <p:spPr/>
        <p:txBody>
          <a:bodyPr/>
          <a:lstStyle/>
          <a:p>
            <a:r>
              <a:rPr lang="en-US" dirty="0"/>
              <a:t>REST Principles</a:t>
            </a:r>
          </a:p>
        </p:txBody>
      </p:sp>
    </p:spTree>
    <p:extLst>
      <p:ext uri="{BB962C8B-B14F-4D97-AF65-F5344CB8AC3E}">
        <p14:creationId xmlns:p14="http://schemas.microsoft.com/office/powerpoint/2010/main" val="40897392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CDBAE-EA56-9195-E604-2AAAD08F0913}"/>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72F580B2-E063-6971-6BC2-3E15C53E5D4A}"/>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AB3A7649-8AFD-C4C8-B4F3-2736ED5F9D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088D09F7-8001-5BD7-8255-18F02C764EEF}"/>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4075C062-2B41-BD5B-402E-DDFAE21CDC1B}"/>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W4153-24F-L2-REST-Microservices-IaaS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0F9708E6-8D39-2415-7570-DC01881D22E5}"/>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Uniform Interface</a:t>
            </a:r>
            <a:br>
              <a:rPr lang="en-US" sz="3600" dirty="0">
                <a:solidFill>
                  <a:schemeClr val="tx1"/>
                </a:solidFill>
              </a:rPr>
            </a:br>
            <a:r>
              <a:rPr lang="en-US" sz="3600" dirty="0">
                <a:solidFill>
                  <a:schemeClr val="tx1"/>
                </a:solidFill>
              </a:rPr>
              <a:t>Resource Oriented</a:t>
            </a:r>
            <a:br>
              <a:rPr lang="en-US" sz="3600" dirty="0">
                <a:solidFill>
                  <a:schemeClr val="tx1"/>
                </a:solidFill>
              </a:rPr>
            </a:br>
            <a:r>
              <a:rPr lang="en-US" sz="3600" dirty="0">
                <a:solidFill>
                  <a:schemeClr val="tx1"/>
                </a:solidFill>
              </a:rPr>
              <a:t>(Also, Part 1)</a:t>
            </a:r>
          </a:p>
        </p:txBody>
      </p:sp>
    </p:spTree>
    <p:extLst>
      <p:ext uri="{BB962C8B-B14F-4D97-AF65-F5344CB8AC3E}">
        <p14:creationId xmlns:p14="http://schemas.microsoft.com/office/powerpoint/2010/main" val="42050181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D0AE19-49D0-383E-230A-224BB2E88720}"/>
              </a:ext>
            </a:extLst>
          </p:cNvPr>
          <p:cNvSpPr>
            <a:spLocks noGrp="1"/>
          </p:cNvSpPr>
          <p:nvPr>
            <p:ph idx="1"/>
          </p:nvPr>
        </p:nvSpPr>
        <p:spPr>
          <a:xfrm>
            <a:off x="152400" y="590550"/>
            <a:ext cx="3733800" cy="4038600"/>
          </a:xfrm>
        </p:spPr>
        <p:txBody>
          <a:bodyPr/>
          <a:lstStyle/>
          <a:p>
            <a:r>
              <a:rPr lang="en-US" sz="1400" dirty="0" err="1"/>
              <a:t>OpenAPI</a:t>
            </a:r>
            <a:r>
              <a:rPr lang="en-US" sz="1400" dirty="0"/>
              <a:t> is a standard for documenting REST APIs.</a:t>
            </a:r>
          </a:p>
          <a:p>
            <a:r>
              <a:rPr lang="en-US" sz="1400" dirty="0"/>
              <a:t>An HTTP request/response has several elements:</a:t>
            </a:r>
          </a:p>
          <a:p>
            <a:pPr lvl="1"/>
            <a:r>
              <a:rPr lang="en-US" sz="1200" dirty="0"/>
              <a:t>Protocol</a:t>
            </a:r>
          </a:p>
          <a:p>
            <a:pPr lvl="1"/>
            <a:r>
              <a:rPr lang="en-US" sz="1200" dirty="0"/>
              <a:t>Server address and port</a:t>
            </a:r>
          </a:p>
          <a:p>
            <a:pPr lvl="1"/>
            <a:r>
              <a:rPr lang="en-US" sz="1200" dirty="0"/>
              <a:t>Path</a:t>
            </a:r>
          </a:p>
          <a:p>
            <a:pPr lvl="1"/>
            <a:r>
              <a:rPr lang="en-US" sz="1200" dirty="0"/>
              <a:t>Query parameters</a:t>
            </a:r>
          </a:p>
          <a:p>
            <a:pPr lvl="1"/>
            <a:r>
              <a:rPr lang="en-US" sz="1200" dirty="0"/>
              <a:t>Fragment</a:t>
            </a:r>
          </a:p>
          <a:p>
            <a:pPr lvl="1"/>
            <a:r>
              <a:rPr lang="en-US" sz="1200" dirty="0"/>
              <a:t>Headers, Cookies</a:t>
            </a:r>
          </a:p>
          <a:p>
            <a:pPr lvl="1"/>
            <a:r>
              <a:rPr lang="en-US" sz="1200" dirty="0"/>
              <a:t>Body content and content type</a:t>
            </a:r>
          </a:p>
          <a:p>
            <a:pPr lvl="1"/>
            <a:r>
              <a:rPr lang="en-US" sz="1200" dirty="0"/>
              <a:t>Method</a:t>
            </a:r>
          </a:p>
          <a:p>
            <a:r>
              <a:rPr lang="en-US" sz="1400" dirty="0" err="1"/>
              <a:t>OpenAPI</a:t>
            </a:r>
            <a:r>
              <a:rPr lang="en-US" sz="1400" dirty="0"/>
              <a:t> and web application frameworks introduce:</a:t>
            </a:r>
          </a:p>
          <a:p>
            <a:pPr lvl="1"/>
            <a:r>
              <a:rPr lang="en-US" sz="1200" dirty="0"/>
              <a:t>Path parameters</a:t>
            </a:r>
          </a:p>
          <a:p>
            <a:pPr lvl="1"/>
            <a:r>
              <a:rPr lang="en-US" sz="1200" dirty="0"/>
              <a:t>Models to represent bodies/content</a:t>
            </a:r>
          </a:p>
          <a:p>
            <a:pPr lvl="1"/>
            <a:r>
              <a:rPr lang="en-US" sz="1200" dirty="0"/>
              <a:t>Security information</a:t>
            </a:r>
          </a:p>
          <a:p>
            <a:pPr lvl="1"/>
            <a:r>
              <a:rPr lang="en-US" sz="1200" dirty="0"/>
              <a:t>Descriptive metadata</a:t>
            </a:r>
          </a:p>
        </p:txBody>
      </p:sp>
      <p:sp>
        <p:nvSpPr>
          <p:cNvPr id="3" name="Title 2">
            <a:extLst>
              <a:ext uri="{FF2B5EF4-FFF2-40B4-BE49-F238E27FC236}">
                <a16:creationId xmlns:a16="http://schemas.microsoft.com/office/drawing/2014/main" id="{DED46857-436A-0AE4-8F89-96A58AF29056}"/>
              </a:ext>
            </a:extLst>
          </p:cNvPr>
          <p:cNvSpPr>
            <a:spLocks noGrp="1"/>
          </p:cNvSpPr>
          <p:nvPr>
            <p:ph type="title"/>
          </p:nvPr>
        </p:nvSpPr>
        <p:spPr/>
        <p:txBody>
          <a:bodyPr/>
          <a:lstStyle/>
          <a:p>
            <a:r>
              <a:rPr lang="en-US" dirty="0" err="1"/>
              <a:t>OpenAPI</a:t>
            </a:r>
            <a:r>
              <a:rPr lang="en-US" dirty="0"/>
              <a:t> 3.0</a:t>
            </a:r>
          </a:p>
        </p:txBody>
      </p:sp>
      <p:pic>
        <p:nvPicPr>
          <p:cNvPr id="4098" name="Picture 2">
            <a:extLst>
              <a:ext uri="{FF2B5EF4-FFF2-40B4-BE49-F238E27FC236}">
                <a16:creationId xmlns:a16="http://schemas.microsoft.com/office/drawing/2014/main" id="{08F19E36-2C17-9AE3-3E44-A664F602D9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590550"/>
            <a:ext cx="5135458" cy="293909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1D45619-6409-8A1D-0DF1-98180AA5EEE2}"/>
              </a:ext>
            </a:extLst>
          </p:cNvPr>
          <p:cNvPicPr>
            <a:picLocks noChangeAspect="1"/>
          </p:cNvPicPr>
          <p:nvPr/>
        </p:nvPicPr>
        <p:blipFill>
          <a:blip r:embed="rId3"/>
          <a:stretch>
            <a:fillRect/>
          </a:stretch>
        </p:blipFill>
        <p:spPr>
          <a:xfrm>
            <a:off x="4191000" y="3529645"/>
            <a:ext cx="4430219" cy="1125491"/>
          </a:xfrm>
          <a:prstGeom prst="rect">
            <a:avLst/>
          </a:prstGeom>
        </p:spPr>
      </p:pic>
    </p:spTree>
    <p:extLst>
      <p:ext uri="{BB962C8B-B14F-4D97-AF65-F5344CB8AC3E}">
        <p14:creationId xmlns:p14="http://schemas.microsoft.com/office/powerpoint/2010/main" val="16815294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D24E88-EDC4-4F33-C6EA-CFC6514E4A7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DD5C42-1319-6BEB-7B72-9988162101DF}"/>
              </a:ext>
            </a:extLst>
          </p:cNvPr>
          <p:cNvSpPr>
            <a:spLocks noGrp="1"/>
          </p:cNvSpPr>
          <p:nvPr>
            <p:ph type="title"/>
          </p:nvPr>
        </p:nvSpPr>
        <p:spPr/>
        <p:txBody>
          <a:bodyPr/>
          <a:lstStyle/>
          <a:p>
            <a:r>
              <a:rPr lang="en-US" dirty="0" err="1"/>
              <a:t>CourseWorks</a:t>
            </a:r>
            <a:r>
              <a:rPr lang="en-US" dirty="0"/>
              <a:t>/Canvas LMS API</a:t>
            </a:r>
          </a:p>
        </p:txBody>
      </p:sp>
      <p:pic>
        <p:nvPicPr>
          <p:cNvPr id="4" name="Picture 3">
            <a:extLst>
              <a:ext uri="{FF2B5EF4-FFF2-40B4-BE49-F238E27FC236}">
                <a16:creationId xmlns:a16="http://schemas.microsoft.com/office/drawing/2014/main" id="{483D0028-A51A-2C5E-1D81-596852767FD3}"/>
              </a:ext>
            </a:extLst>
          </p:cNvPr>
          <p:cNvPicPr>
            <a:picLocks noChangeAspect="1"/>
          </p:cNvPicPr>
          <p:nvPr/>
        </p:nvPicPr>
        <p:blipFill>
          <a:blip r:embed="rId2"/>
          <a:stretch>
            <a:fillRect/>
          </a:stretch>
        </p:blipFill>
        <p:spPr>
          <a:xfrm>
            <a:off x="381000" y="484577"/>
            <a:ext cx="7391400" cy="4174346"/>
          </a:xfrm>
          <a:prstGeom prst="rect">
            <a:avLst/>
          </a:prstGeom>
        </p:spPr>
      </p:pic>
      <p:sp>
        <p:nvSpPr>
          <p:cNvPr id="2" name="Rounded Rectangle 1">
            <a:extLst>
              <a:ext uri="{FF2B5EF4-FFF2-40B4-BE49-F238E27FC236}">
                <a16:creationId xmlns:a16="http://schemas.microsoft.com/office/drawing/2014/main" id="{3E54FCA7-6DFF-1B92-6BED-162E22E986F1}"/>
              </a:ext>
            </a:extLst>
          </p:cNvPr>
          <p:cNvSpPr/>
          <p:nvPr/>
        </p:nvSpPr>
        <p:spPr>
          <a:xfrm>
            <a:off x="762000" y="1809750"/>
            <a:ext cx="7162800" cy="21336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We have taken a quick look at the </a:t>
            </a:r>
            <a:r>
              <a:rPr lang="en-US" dirty="0" err="1"/>
              <a:t>CourseWorks</a:t>
            </a:r>
            <a:r>
              <a:rPr lang="en-US" dirty="0"/>
              <a:t> “as is” interface.</a:t>
            </a:r>
          </a:p>
          <a:p>
            <a:pPr marL="285750" indent="-285750">
              <a:buFont typeface="Arial" panose="020B0604020202020204" pitchFamily="34" charset="0"/>
              <a:buChar char="•"/>
            </a:pPr>
            <a:r>
              <a:rPr lang="en-US" dirty="0"/>
              <a:t>I have to define the “to be” resource model that I want my microservice to expose.</a:t>
            </a:r>
          </a:p>
        </p:txBody>
      </p:sp>
    </p:spTree>
    <p:extLst>
      <p:ext uri="{BB962C8B-B14F-4D97-AF65-F5344CB8AC3E}">
        <p14:creationId xmlns:p14="http://schemas.microsoft.com/office/powerpoint/2010/main" val="1861526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DF26D8-5D18-EF29-D981-9EB0A8E58434}"/>
              </a:ext>
            </a:extLst>
          </p:cNvPr>
          <p:cNvSpPr>
            <a:spLocks noGrp="1"/>
          </p:cNvSpPr>
          <p:nvPr>
            <p:ph idx="1"/>
          </p:nvPr>
        </p:nvSpPr>
        <p:spPr>
          <a:xfrm>
            <a:off x="152400" y="514350"/>
            <a:ext cx="3733800" cy="4114800"/>
          </a:xfrm>
        </p:spPr>
        <p:txBody>
          <a:bodyPr/>
          <a:lstStyle/>
          <a:p>
            <a:r>
              <a:rPr lang="en-US" dirty="0"/>
              <a:t>In my DB class, I cover:</a:t>
            </a:r>
          </a:p>
          <a:p>
            <a:pPr lvl="1"/>
            <a:r>
              <a:rPr lang="en-US" dirty="0"/>
              <a:t>Top-down data modeling</a:t>
            </a:r>
          </a:p>
          <a:p>
            <a:pPr lvl="1"/>
            <a:r>
              <a:rPr lang="en-US" dirty="0"/>
              <a:t>Bottom-up data modeling</a:t>
            </a:r>
          </a:p>
          <a:p>
            <a:r>
              <a:rPr lang="en-US" dirty="0"/>
              <a:t>An adaptor implements</a:t>
            </a:r>
            <a:br>
              <a:rPr lang="en-US" dirty="0"/>
            </a:br>
            <a:r>
              <a:rPr lang="en-US" dirty="0"/>
              <a:t>meet-in-the-middle and coverts</a:t>
            </a:r>
          </a:p>
          <a:p>
            <a:pPr lvl="1"/>
            <a:r>
              <a:rPr lang="en-US" dirty="0"/>
              <a:t>What exists to</a:t>
            </a:r>
          </a:p>
          <a:p>
            <a:pPr lvl="1"/>
            <a:r>
              <a:rPr lang="en-US" dirty="0"/>
              <a:t>What my application wants</a:t>
            </a:r>
          </a:p>
          <a:p>
            <a:r>
              <a:rPr lang="en-US" dirty="0"/>
              <a:t>REST talks about “resources.”</a:t>
            </a:r>
          </a:p>
          <a:p>
            <a:r>
              <a:rPr lang="en-US" dirty="0"/>
              <a:t>API design is similar to data modeling. Many concepts have analogs in REST.</a:t>
            </a:r>
          </a:p>
        </p:txBody>
      </p:sp>
      <p:sp>
        <p:nvSpPr>
          <p:cNvPr id="3" name="Title 2">
            <a:extLst>
              <a:ext uri="{FF2B5EF4-FFF2-40B4-BE49-F238E27FC236}">
                <a16:creationId xmlns:a16="http://schemas.microsoft.com/office/drawing/2014/main" id="{EC1703AE-D68A-01EE-435A-58E8CFCA2CB9}"/>
              </a:ext>
            </a:extLst>
          </p:cNvPr>
          <p:cNvSpPr>
            <a:spLocks noGrp="1"/>
          </p:cNvSpPr>
          <p:nvPr>
            <p:ph type="title"/>
          </p:nvPr>
        </p:nvSpPr>
        <p:spPr/>
        <p:txBody>
          <a:bodyPr/>
          <a:lstStyle/>
          <a:p>
            <a:r>
              <a:rPr lang="en-US" dirty="0"/>
              <a:t>Top-Down, Bottom-Up, Meet-in-the-Middle</a:t>
            </a:r>
          </a:p>
        </p:txBody>
      </p:sp>
      <p:pic>
        <p:nvPicPr>
          <p:cNvPr id="4" name="Picture 3">
            <a:extLst>
              <a:ext uri="{FF2B5EF4-FFF2-40B4-BE49-F238E27FC236}">
                <a16:creationId xmlns:a16="http://schemas.microsoft.com/office/drawing/2014/main" id="{31344A35-312D-11B4-8265-3A204DEC584A}"/>
              </a:ext>
            </a:extLst>
          </p:cNvPr>
          <p:cNvPicPr>
            <a:picLocks noChangeAspect="1"/>
          </p:cNvPicPr>
          <p:nvPr/>
        </p:nvPicPr>
        <p:blipFill>
          <a:blip r:embed="rId2"/>
          <a:stretch>
            <a:fillRect/>
          </a:stretch>
        </p:blipFill>
        <p:spPr>
          <a:xfrm>
            <a:off x="3989414" y="762219"/>
            <a:ext cx="4849785" cy="3062002"/>
          </a:xfrm>
          <a:prstGeom prst="rect">
            <a:avLst/>
          </a:prstGeom>
        </p:spPr>
      </p:pic>
    </p:spTree>
    <p:extLst>
      <p:ext uri="{BB962C8B-B14F-4D97-AF65-F5344CB8AC3E}">
        <p14:creationId xmlns:p14="http://schemas.microsoft.com/office/powerpoint/2010/main" val="24159152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7AE9AA-D15A-83C9-BF0E-C875D5C649EE}"/>
              </a:ext>
            </a:extLst>
          </p:cNvPr>
          <p:cNvSpPr>
            <a:spLocks noGrp="1"/>
          </p:cNvSpPr>
          <p:nvPr>
            <p:ph idx="1"/>
          </p:nvPr>
        </p:nvSpPr>
        <p:spPr>
          <a:xfrm>
            <a:off x="132231" y="485059"/>
            <a:ext cx="8839200" cy="4038600"/>
          </a:xfrm>
        </p:spPr>
        <p:txBody>
          <a:bodyPr/>
          <a:lstStyle/>
          <a:p>
            <a:r>
              <a:rPr lang="en-US" sz="1100" dirty="0"/>
              <a:t>“As the connective tissue linking ecosystems of technologies and organizations, APIs allow businesses to monetize data, forge profitable partnerships, and open new pathways for innovation and growth.” (McKinsey)</a:t>
            </a:r>
          </a:p>
          <a:p>
            <a:r>
              <a:rPr lang="en-US" sz="1100" dirty="0"/>
              <a:t>“API-first, also called the API-first approach, prioritizes APIs at the beginning of the software development process, positioning APIs as the building blocks of software. API-first organizations develop APIs before writing other code, instead of treating them as afterthoughts. This lets teams construct applications with internal and external services that are delivered through APIs.”</a:t>
            </a:r>
            <a:br>
              <a:rPr lang="en-US" sz="1100" dirty="0"/>
            </a:br>
            <a:r>
              <a:rPr lang="en-US" sz="1100" dirty="0"/>
              <a:t>(</a:t>
            </a:r>
            <a:r>
              <a:rPr lang="en-US" sz="1100" dirty="0">
                <a:hlinkClick r:id="rId2"/>
              </a:rPr>
              <a:t>https://www.netsolutions.com/hub/mach-architecture/api-first</a:t>
            </a:r>
            <a:r>
              <a:rPr lang="en-US" sz="1100" dirty="0"/>
              <a:t>)</a:t>
            </a:r>
          </a:p>
          <a:p>
            <a:pPr marL="0" indent="0">
              <a:buNone/>
            </a:pPr>
            <a:endParaRPr lang="en-US" sz="1100" dirty="0"/>
          </a:p>
        </p:txBody>
      </p:sp>
      <p:sp>
        <p:nvSpPr>
          <p:cNvPr id="3" name="Title 2">
            <a:extLst>
              <a:ext uri="{FF2B5EF4-FFF2-40B4-BE49-F238E27FC236}">
                <a16:creationId xmlns:a16="http://schemas.microsoft.com/office/drawing/2014/main" id="{214A5334-563A-299F-3488-EA76F7CBA0D1}"/>
              </a:ext>
            </a:extLst>
          </p:cNvPr>
          <p:cNvSpPr>
            <a:spLocks noGrp="1"/>
          </p:cNvSpPr>
          <p:nvPr>
            <p:ph type="title"/>
          </p:nvPr>
        </p:nvSpPr>
        <p:spPr/>
        <p:txBody>
          <a:bodyPr/>
          <a:lstStyle/>
          <a:p>
            <a:r>
              <a:rPr lang="en-US" dirty="0"/>
              <a:t>API First</a:t>
            </a:r>
          </a:p>
        </p:txBody>
      </p:sp>
      <p:pic>
        <p:nvPicPr>
          <p:cNvPr id="5" name="Picture 4">
            <a:extLst>
              <a:ext uri="{FF2B5EF4-FFF2-40B4-BE49-F238E27FC236}">
                <a16:creationId xmlns:a16="http://schemas.microsoft.com/office/drawing/2014/main" id="{83A7CE65-B4CF-2AFE-BACF-2375AFD9F0BD}"/>
              </a:ext>
            </a:extLst>
          </p:cNvPr>
          <p:cNvPicPr>
            <a:picLocks noChangeAspect="1"/>
          </p:cNvPicPr>
          <p:nvPr/>
        </p:nvPicPr>
        <p:blipFill>
          <a:blip r:embed="rId3"/>
          <a:stretch>
            <a:fillRect/>
          </a:stretch>
        </p:blipFill>
        <p:spPr>
          <a:xfrm>
            <a:off x="5402587" y="1962150"/>
            <a:ext cx="3554637" cy="2495550"/>
          </a:xfrm>
          <a:prstGeom prst="rect">
            <a:avLst/>
          </a:prstGeom>
        </p:spPr>
      </p:pic>
      <p:sp>
        <p:nvSpPr>
          <p:cNvPr id="7" name="Content Placeholder 1">
            <a:extLst>
              <a:ext uri="{FF2B5EF4-FFF2-40B4-BE49-F238E27FC236}">
                <a16:creationId xmlns:a16="http://schemas.microsoft.com/office/drawing/2014/main" id="{984BC21D-F7BC-DCFA-58F1-A98CDCC520F9}"/>
              </a:ext>
            </a:extLst>
          </p:cNvPr>
          <p:cNvSpPr txBox="1">
            <a:spLocks/>
          </p:cNvSpPr>
          <p:nvPr/>
        </p:nvSpPr>
        <p:spPr>
          <a:xfrm>
            <a:off x="145526" y="1562100"/>
            <a:ext cx="5195641" cy="2895600"/>
          </a:xfrm>
          <a:prstGeom prst="rect">
            <a:avLst/>
          </a:prstGeom>
        </p:spPr>
        <p:txBody>
          <a:bodyPr/>
          <a:lstStyle>
            <a:lvl1pPr marL="342900" indent="-34290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2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2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r>
              <a:rPr lang="en-US" sz="1000" dirty="0"/>
              <a:t>Why API-First Approach?</a:t>
            </a:r>
          </a:p>
          <a:p>
            <a:r>
              <a:rPr lang="en-US" sz="1000" dirty="0"/>
              <a:t>By defining the APIs first, there is a modular separation between the</a:t>
            </a:r>
            <a:br>
              <a:rPr lang="en-US" sz="1000" dirty="0"/>
            </a:br>
            <a:r>
              <a:rPr lang="en-US" sz="1000" dirty="0"/>
              <a:t>services in the system. This increases the reusability of API endpoints</a:t>
            </a:r>
            <a:br>
              <a:rPr lang="en-US" sz="1000" dirty="0"/>
            </a:br>
            <a:r>
              <a:rPr lang="en-US" sz="1000" dirty="0"/>
              <a:t>across different parts of the system and to external entities as well </a:t>
            </a:r>
            <a:br>
              <a:rPr lang="en-US" sz="1000" dirty="0"/>
            </a:br>
            <a:r>
              <a:rPr lang="en-US" sz="1000" dirty="0"/>
              <a:t>(Interoperability).</a:t>
            </a:r>
          </a:p>
          <a:p>
            <a:r>
              <a:rPr lang="en-US" sz="1000" dirty="0"/>
              <a:t>The API-first approach promotes collaboration as API documentation and</a:t>
            </a:r>
            <a:br>
              <a:rPr lang="en-US" sz="1000" dirty="0"/>
            </a:br>
            <a:r>
              <a:rPr lang="en-US" sz="1000" dirty="0"/>
              <a:t>contract definitions serve as a common language for stakeholders such as different teams in development (e.g. frontend and backend), V&amp;V teams for test scenarios, etc.</a:t>
            </a:r>
          </a:p>
          <a:p>
            <a:r>
              <a:rPr lang="en-US" sz="1000" dirty="0"/>
              <a:t>Creating the API contracts as part of the API-first design approach can be shared with frontend teams where the team can start building user interfaces parallelly with mocked data as per contract models, tested for the user experience. Also, </a:t>
            </a:r>
            <a:r>
              <a:rPr lang="en-US" sz="1000" dirty="0" err="1"/>
              <a:t>codegen</a:t>
            </a:r>
            <a:r>
              <a:rPr lang="en-US" sz="1000" dirty="0"/>
              <a:t> can be used to generate client mocks which can be directly used by client apps such as iOS/Android, etc.</a:t>
            </a:r>
          </a:p>
          <a:p>
            <a:r>
              <a:rPr lang="en-US" sz="1000" dirty="0"/>
              <a:t>It gives the flexibility for tech-stack choices. Different services or applications in the system can be in different languages as long as they adhere to API contracts. It can help in identifying the best suitable tools/options in terms of cost and performance.</a:t>
            </a:r>
          </a:p>
          <a:p>
            <a:r>
              <a:rPr lang="en-US" sz="1000" dirty="0"/>
              <a:t>With the API-First approach many concerns such as security measures, versioning, request traffic and data volume, and Integration with different services/applications within the system.</a:t>
            </a:r>
          </a:p>
          <a:p>
            <a:pPr marL="0" indent="0">
              <a:buNone/>
            </a:pPr>
            <a:endParaRPr lang="en-US" sz="1000" dirty="0"/>
          </a:p>
        </p:txBody>
      </p:sp>
      <p:sp>
        <p:nvSpPr>
          <p:cNvPr id="9" name="TextBox 8">
            <a:extLst>
              <a:ext uri="{FF2B5EF4-FFF2-40B4-BE49-F238E27FC236}">
                <a16:creationId xmlns:a16="http://schemas.microsoft.com/office/drawing/2014/main" id="{9A7771F0-9059-5333-AC49-081F19878460}"/>
              </a:ext>
            </a:extLst>
          </p:cNvPr>
          <p:cNvSpPr txBox="1"/>
          <p:nvPr/>
        </p:nvSpPr>
        <p:spPr>
          <a:xfrm>
            <a:off x="228600" y="4500026"/>
            <a:ext cx="4613250" cy="215444"/>
          </a:xfrm>
          <a:prstGeom prst="rect">
            <a:avLst/>
          </a:prstGeom>
          <a:noFill/>
        </p:spPr>
        <p:txBody>
          <a:bodyPr wrap="square">
            <a:spAutoFit/>
          </a:bodyPr>
          <a:lstStyle/>
          <a:p>
            <a:r>
              <a:rPr lang="en-US" sz="800" dirty="0"/>
              <a:t>https://</a:t>
            </a:r>
            <a:r>
              <a:rPr lang="en-US" sz="800" dirty="0" err="1"/>
              <a:t>medium.com</a:t>
            </a:r>
            <a:r>
              <a:rPr lang="en-US" sz="800" dirty="0"/>
              <a:t>/@</a:t>
            </a:r>
            <a:r>
              <a:rPr lang="en-US" sz="800" dirty="0" err="1"/>
              <a:t>rohitranjan.pandey</a:t>
            </a:r>
            <a:r>
              <a:rPr lang="en-US" sz="800" dirty="0"/>
              <a:t>/api-first-design-approach-swagger-a1423db48f76</a:t>
            </a:r>
          </a:p>
        </p:txBody>
      </p:sp>
    </p:spTree>
    <p:extLst>
      <p:ext uri="{BB962C8B-B14F-4D97-AF65-F5344CB8AC3E}">
        <p14:creationId xmlns:p14="http://schemas.microsoft.com/office/powerpoint/2010/main" val="3050906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F4C04-B95C-53A1-B79E-79C3CD3F2C5E}"/>
              </a:ext>
            </a:extLst>
          </p:cNvPr>
          <p:cNvSpPr>
            <a:spLocks noGrp="1"/>
          </p:cNvSpPr>
          <p:nvPr>
            <p:ph type="title"/>
          </p:nvPr>
        </p:nvSpPr>
        <p:spPr/>
        <p:txBody>
          <a:bodyPr/>
          <a:lstStyle/>
          <a:p>
            <a:r>
              <a:rPr lang="en-US" dirty="0"/>
              <a:t>Resources and APIs</a:t>
            </a:r>
          </a:p>
        </p:txBody>
      </p:sp>
      <p:sp>
        <p:nvSpPr>
          <p:cNvPr id="3" name="Content Placeholder 2">
            <a:extLst>
              <a:ext uri="{FF2B5EF4-FFF2-40B4-BE49-F238E27FC236}">
                <a16:creationId xmlns:a16="http://schemas.microsoft.com/office/drawing/2014/main" id="{B880A05B-3B1E-D6ED-CC20-E5AF621AA4E4}"/>
              </a:ext>
            </a:extLst>
          </p:cNvPr>
          <p:cNvSpPr>
            <a:spLocks noGrp="1"/>
          </p:cNvSpPr>
          <p:nvPr>
            <p:ph idx="1"/>
          </p:nvPr>
        </p:nvSpPr>
        <p:spPr>
          <a:xfrm>
            <a:off x="152400" y="1733550"/>
            <a:ext cx="8839200" cy="2895600"/>
          </a:xfrm>
        </p:spPr>
        <p:txBody>
          <a:bodyPr/>
          <a:lstStyle/>
          <a:p>
            <a:r>
              <a:rPr lang="en-US" sz="1400" dirty="0"/>
              <a:t>Base resources, paths and methods:</a:t>
            </a:r>
          </a:p>
          <a:p>
            <a:pPr lvl="1"/>
            <a:r>
              <a:rPr lang="en-US" sz="1200" dirty="0"/>
              <a:t>/courses: GET</a:t>
            </a:r>
            <a:r>
              <a:rPr lang="en-US" sz="1200" strike="sngStrike" dirty="0"/>
              <a:t>, POST</a:t>
            </a:r>
          </a:p>
          <a:p>
            <a:pPr lvl="1"/>
            <a:r>
              <a:rPr lang="en-US" sz="1200" dirty="0"/>
              <a:t>/courses/&lt;id&gt;: GET, </a:t>
            </a:r>
            <a:r>
              <a:rPr lang="en-US" sz="1200" strike="sngStrike" dirty="0"/>
              <a:t>PUT, DELETE</a:t>
            </a:r>
          </a:p>
          <a:p>
            <a:pPr lvl="1"/>
            <a:r>
              <a:rPr lang="en-US" sz="1200" dirty="0"/>
              <a:t>/sections: GET, </a:t>
            </a:r>
            <a:r>
              <a:rPr lang="en-US" sz="1200" strike="sngStrike" dirty="0"/>
              <a:t>POST</a:t>
            </a:r>
          </a:p>
          <a:p>
            <a:pPr lvl="1"/>
            <a:r>
              <a:rPr lang="en-US" sz="1200" dirty="0"/>
              <a:t>/sections/&lt;id&gt;: GET, </a:t>
            </a:r>
            <a:r>
              <a:rPr lang="en-US" sz="1200" strike="sngStrike" dirty="0"/>
              <a:t>PUT, DELETE</a:t>
            </a:r>
          </a:p>
          <a:p>
            <a:pPr lvl="1"/>
            <a:r>
              <a:rPr lang="en-US" sz="1200" dirty="0"/>
              <a:t>/participants: GET, </a:t>
            </a:r>
            <a:r>
              <a:rPr lang="en-US" sz="1200" strike="sngStrike" dirty="0"/>
              <a:t>POST</a:t>
            </a:r>
          </a:p>
          <a:p>
            <a:pPr lvl="1"/>
            <a:r>
              <a:rPr lang="en-US" sz="1200" dirty="0"/>
              <a:t>/participants/&lt;id&gt;: GET, </a:t>
            </a:r>
            <a:r>
              <a:rPr lang="en-US" sz="1200" strike="sngStrike" dirty="0"/>
              <a:t>PUT, DELETE</a:t>
            </a:r>
          </a:p>
          <a:p>
            <a:r>
              <a:rPr lang="en-US" sz="1400" dirty="0"/>
              <a:t>There are relative, navigation paths:</a:t>
            </a:r>
          </a:p>
          <a:p>
            <a:pPr lvl="1"/>
            <a:r>
              <a:rPr lang="en-US" sz="1200" dirty="0"/>
              <a:t>/courses/&lt;id&gt;/sections</a:t>
            </a:r>
          </a:p>
          <a:p>
            <a:pPr lvl="1"/>
            <a:r>
              <a:rPr lang="en-US" sz="1200" dirty="0"/>
              <a:t>/participants/&lt;id&gt;/sections</a:t>
            </a:r>
          </a:p>
          <a:p>
            <a:pPr lvl="1"/>
            <a:r>
              <a:rPr lang="en-US" sz="1200" dirty="0"/>
              <a:t>etc.</a:t>
            </a:r>
          </a:p>
          <a:p>
            <a:r>
              <a:rPr lang="en-US" sz="1400" dirty="0"/>
              <a:t>GET on resources that are collections may also have query parameters.</a:t>
            </a:r>
          </a:p>
          <a:p>
            <a:pPr lvl="1"/>
            <a:endParaRPr lang="en-US" sz="1200" dirty="0"/>
          </a:p>
          <a:p>
            <a:pPr lvl="1"/>
            <a:endParaRPr lang="en-US" sz="1200" dirty="0"/>
          </a:p>
        </p:txBody>
      </p:sp>
      <p:pic>
        <p:nvPicPr>
          <p:cNvPr id="5" name="Picture 4">
            <a:extLst>
              <a:ext uri="{FF2B5EF4-FFF2-40B4-BE49-F238E27FC236}">
                <a16:creationId xmlns:a16="http://schemas.microsoft.com/office/drawing/2014/main" id="{BC7E47D7-126D-42E8-2B68-0CAE893FDF3A}"/>
              </a:ext>
            </a:extLst>
          </p:cNvPr>
          <p:cNvPicPr>
            <a:picLocks noChangeAspect="1"/>
          </p:cNvPicPr>
          <p:nvPr/>
        </p:nvPicPr>
        <p:blipFill>
          <a:blip r:embed="rId2"/>
          <a:stretch>
            <a:fillRect/>
          </a:stretch>
        </p:blipFill>
        <p:spPr>
          <a:xfrm>
            <a:off x="1676400" y="514350"/>
            <a:ext cx="5643716" cy="1219200"/>
          </a:xfrm>
          <a:prstGeom prst="rect">
            <a:avLst/>
          </a:prstGeom>
        </p:spPr>
      </p:pic>
      <p:sp>
        <p:nvSpPr>
          <p:cNvPr id="7" name="TextBox 6">
            <a:extLst>
              <a:ext uri="{FF2B5EF4-FFF2-40B4-BE49-F238E27FC236}">
                <a16:creationId xmlns:a16="http://schemas.microsoft.com/office/drawing/2014/main" id="{A6D791D3-6154-CE35-2E54-6E78F33DCACC}"/>
              </a:ext>
            </a:extLst>
          </p:cNvPr>
          <p:cNvSpPr txBox="1"/>
          <p:nvPr/>
        </p:nvSpPr>
        <p:spPr>
          <a:xfrm>
            <a:off x="3810000" y="1803581"/>
            <a:ext cx="5257800" cy="2339102"/>
          </a:xfrm>
          <a:prstGeom prst="rect">
            <a:avLst/>
          </a:prstGeom>
          <a:noFill/>
        </p:spPr>
        <p:txBody>
          <a:bodyPr wrap="square" rtlCol="0">
            <a:spAutoFit/>
          </a:bodyPr>
          <a:lstStyle/>
          <a:p>
            <a:pPr marL="285750" indent="-285750">
              <a:buFont typeface="Arial" panose="020B0604020202020204" pitchFamily="34" charset="0"/>
              <a:buChar char="•"/>
            </a:pPr>
            <a:r>
              <a:rPr lang="en-US" sz="1600" dirty="0"/>
              <a:t>There are two approaches to defining API</a:t>
            </a:r>
          </a:p>
          <a:p>
            <a:pPr marL="742950" lvl="1" indent="-285750">
              <a:buFont typeface="Arial" panose="020B0604020202020204" pitchFamily="34" charset="0"/>
              <a:buChar char="•"/>
            </a:pPr>
            <a:r>
              <a:rPr lang="en-US" sz="1400" dirty="0"/>
              <a:t>Start with </a:t>
            </a:r>
            <a:r>
              <a:rPr lang="en-US" sz="1400" dirty="0" err="1"/>
              <a:t>OpenAPI</a:t>
            </a:r>
            <a:r>
              <a:rPr lang="en-US" sz="1400" dirty="0"/>
              <a:t> document and</a:t>
            </a:r>
            <a:br>
              <a:rPr lang="en-US" sz="1400" dirty="0"/>
            </a:br>
            <a:r>
              <a:rPr lang="en-US" sz="1400" dirty="0"/>
              <a:t>produce an implementation template.</a:t>
            </a:r>
          </a:p>
          <a:p>
            <a:pPr marL="742950" lvl="1" indent="-285750">
              <a:buFont typeface="Arial" panose="020B0604020202020204" pitchFamily="34" charset="0"/>
              <a:buChar char="•"/>
            </a:pPr>
            <a:r>
              <a:rPr lang="en-US" sz="1400" dirty="0"/>
              <a:t>Start with annotated code and generate</a:t>
            </a:r>
            <a:br>
              <a:rPr lang="en-US" sz="1400" dirty="0"/>
            </a:br>
            <a:r>
              <a:rPr lang="en-US" sz="1400" dirty="0"/>
              <a:t>API document.</a:t>
            </a:r>
          </a:p>
          <a:p>
            <a:pPr marL="285750" indent="-285750">
              <a:buFont typeface="Arial" panose="020B0604020202020204" pitchFamily="34" charset="0"/>
              <a:buChar char="•"/>
            </a:pPr>
            <a:r>
              <a:rPr lang="en-US" sz="1600" dirty="0"/>
              <a:t>In either approach, I start with </a:t>
            </a:r>
            <a:r>
              <a:rPr lang="en-US" sz="1600" i="1" dirty="0"/>
              <a:t>models.</a:t>
            </a:r>
          </a:p>
          <a:p>
            <a:pPr marL="285750" indent="-285750">
              <a:buFont typeface="Arial" panose="020B0604020202020204" pitchFamily="34" charset="0"/>
              <a:buChar char="•"/>
            </a:pPr>
            <a:r>
              <a:rPr lang="en-US" sz="1600" dirty="0"/>
              <a:t>Also, </a:t>
            </a:r>
          </a:p>
          <a:p>
            <a:pPr marL="742950" lvl="1" indent="-285750">
              <a:buFont typeface="Arial" panose="020B0604020202020204" pitchFamily="34" charset="0"/>
              <a:buChar char="•"/>
            </a:pPr>
            <a:r>
              <a:rPr lang="en-US" sz="1400" dirty="0"/>
              <a:t>I lack the security permission to update </a:t>
            </a:r>
            <a:r>
              <a:rPr lang="en-US" sz="1400" dirty="0" err="1"/>
              <a:t>CourseWorks</a:t>
            </a:r>
            <a:r>
              <a:rPr lang="en-US" sz="1400" dirty="0"/>
              <a:t>.</a:t>
            </a:r>
          </a:p>
          <a:p>
            <a:pPr marL="742950" lvl="1" indent="-285750">
              <a:buFont typeface="Arial" panose="020B0604020202020204" pitchFamily="34" charset="0"/>
              <a:buChar char="•"/>
            </a:pPr>
            <a:r>
              <a:rPr lang="en-US" sz="1400" dirty="0"/>
              <a:t>I can choose to not surface the methods or raise</a:t>
            </a:r>
            <a:br>
              <a:rPr lang="en-US" sz="1400" dirty="0"/>
            </a:br>
            <a:r>
              <a:rPr lang="en-US" sz="1400" dirty="0"/>
              <a:t>and exception.</a:t>
            </a:r>
          </a:p>
        </p:txBody>
      </p:sp>
    </p:spTree>
    <p:extLst>
      <p:ext uri="{BB962C8B-B14F-4D97-AF65-F5344CB8AC3E}">
        <p14:creationId xmlns:p14="http://schemas.microsoft.com/office/powerpoint/2010/main" val="38521731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1F9020-9161-736B-542F-402DE7F40EAF}"/>
              </a:ext>
            </a:extLst>
          </p:cNvPr>
          <p:cNvSpPr>
            <a:spLocks noGrp="1"/>
          </p:cNvSpPr>
          <p:nvPr>
            <p:ph type="title"/>
          </p:nvPr>
        </p:nvSpPr>
        <p:spPr/>
        <p:txBody>
          <a:bodyPr/>
          <a:lstStyle/>
          <a:p>
            <a:r>
              <a:rPr lang="en-US" dirty="0"/>
              <a:t>Full Stack Application Structure</a:t>
            </a:r>
          </a:p>
        </p:txBody>
      </p:sp>
      <p:pic>
        <p:nvPicPr>
          <p:cNvPr id="4" name="Picture 3">
            <a:extLst>
              <a:ext uri="{FF2B5EF4-FFF2-40B4-BE49-F238E27FC236}">
                <a16:creationId xmlns:a16="http://schemas.microsoft.com/office/drawing/2014/main" id="{ED5F0374-D9EE-ACFD-C697-83C44AE8A12F}"/>
              </a:ext>
            </a:extLst>
          </p:cNvPr>
          <p:cNvPicPr>
            <a:picLocks noChangeAspect="1"/>
          </p:cNvPicPr>
          <p:nvPr/>
        </p:nvPicPr>
        <p:blipFill>
          <a:blip r:embed="rId2"/>
          <a:stretch>
            <a:fillRect/>
          </a:stretch>
        </p:blipFill>
        <p:spPr>
          <a:xfrm>
            <a:off x="1219200" y="742950"/>
            <a:ext cx="7772400" cy="3883108"/>
          </a:xfrm>
          <a:prstGeom prst="rect">
            <a:avLst/>
          </a:prstGeom>
        </p:spPr>
      </p:pic>
      <p:sp>
        <p:nvSpPr>
          <p:cNvPr id="6" name="TextBox 5">
            <a:extLst>
              <a:ext uri="{FF2B5EF4-FFF2-40B4-BE49-F238E27FC236}">
                <a16:creationId xmlns:a16="http://schemas.microsoft.com/office/drawing/2014/main" id="{485F3EA3-D019-998A-3C72-7D842399E70A}"/>
              </a:ext>
            </a:extLst>
          </p:cNvPr>
          <p:cNvSpPr txBox="1"/>
          <p:nvPr/>
        </p:nvSpPr>
        <p:spPr>
          <a:xfrm>
            <a:off x="4267200" y="455832"/>
            <a:ext cx="4976247" cy="261610"/>
          </a:xfrm>
          <a:prstGeom prst="rect">
            <a:avLst/>
          </a:prstGeom>
          <a:noFill/>
        </p:spPr>
        <p:txBody>
          <a:bodyPr wrap="square">
            <a:spAutoFit/>
          </a:bodyPr>
          <a:lstStyle/>
          <a:p>
            <a:r>
              <a:rPr lang="en-US" sz="1100" dirty="0"/>
              <a:t>https://</a:t>
            </a:r>
            <a:r>
              <a:rPr lang="en-US" sz="1100" dirty="0" err="1"/>
              <a:t>medium.com</a:t>
            </a:r>
            <a:r>
              <a:rPr lang="en-US" sz="1100" dirty="0"/>
              <a:t>/@bhavikagarg8/angular-architecture-overview-1e7cc7483a0</a:t>
            </a:r>
          </a:p>
        </p:txBody>
      </p:sp>
      <p:sp>
        <p:nvSpPr>
          <p:cNvPr id="7" name="Rounded Rectangle 6">
            <a:extLst>
              <a:ext uri="{FF2B5EF4-FFF2-40B4-BE49-F238E27FC236}">
                <a16:creationId xmlns:a16="http://schemas.microsoft.com/office/drawing/2014/main" id="{08CAA8B9-51E3-0FA5-AAC3-2D656D7E49FC}"/>
              </a:ext>
            </a:extLst>
          </p:cNvPr>
          <p:cNvSpPr/>
          <p:nvPr/>
        </p:nvSpPr>
        <p:spPr>
          <a:xfrm>
            <a:off x="125278" y="521351"/>
            <a:ext cx="1046630" cy="443198"/>
          </a:xfrm>
          <a:prstGeom prst="roundRect">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GitHub Project</a:t>
            </a:r>
          </a:p>
        </p:txBody>
      </p:sp>
      <p:sp>
        <p:nvSpPr>
          <p:cNvPr id="8" name="Rounded Rectangle 7">
            <a:extLst>
              <a:ext uri="{FF2B5EF4-FFF2-40B4-BE49-F238E27FC236}">
                <a16:creationId xmlns:a16="http://schemas.microsoft.com/office/drawing/2014/main" id="{3B84CC09-52CA-7667-39B9-C84D9E447C5B}"/>
              </a:ext>
            </a:extLst>
          </p:cNvPr>
          <p:cNvSpPr/>
          <p:nvPr/>
        </p:nvSpPr>
        <p:spPr>
          <a:xfrm>
            <a:off x="1905000" y="525871"/>
            <a:ext cx="1046630" cy="443198"/>
          </a:xfrm>
          <a:prstGeom prst="roundRect">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Web UI</a:t>
            </a:r>
            <a:br>
              <a:rPr lang="en-US" sz="1200" dirty="0"/>
            </a:br>
            <a:r>
              <a:rPr lang="en-US" sz="1200" dirty="0"/>
              <a:t>Repo</a:t>
            </a:r>
          </a:p>
        </p:txBody>
      </p:sp>
      <p:sp>
        <p:nvSpPr>
          <p:cNvPr id="9" name="Rounded Rectangle 8">
            <a:extLst>
              <a:ext uri="{FF2B5EF4-FFF2-40B4-BE49-F238E27FC236}">
                <a16:creationId xmlns:a16="http://schemas.microsoft.com/office/drawing/2014/main" id="{AB8C7CEF-EDB7-3A1F-F498-360F6185323E}"/>
              </a:ext>
            </a:extLst>
          </p:cNvPr>
          <p:cNvSpPr/>
          <p:nvPr/>
        </p:nvSpPr>
        <p:spPr>
          <a:xfrm>
            <a:off x="1888210" y="1186676"/>
            <a:ext cx="1046630" cy="443198"/>
          </a:xfrm>
          <a:prstGeom prst="roundRect">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Microservice</a:t>
            </a:r>
            <a:br>
              <a:rPr lang="en-US" sz="1200" dirty="0"/>
            </a:br>
            <a:r>
              <a:rPr lang="en-US" sz="1200" dirty="0"/>
              <a:t>Repo</a:t>
            </a:r>
          </a:p>
        </p:txBody>
      </p:sp>
      <p:sp>
        <p:nvSpPr>
          <p:cNvPr id="10" name="Rounded Rectangle 9">
            <a:extLst>
              <a:ext uri="{FF2B5EF4-FFF2-40B4-BE49-F238E27FC236}">
                <a16:creationId xmlns:a16="http://schemas.microsoft.com/office/drawing/2014/main" id="{0914478A-2278-50AD-7952-861EBD4E4F14}"/>
              </a:ext>
            </a:extLst>
          </p:cNvPr>
          <p:cNvSpPr/>
          <p:nvPr/>
        </p:nvSpPr>
        <p:spPr>
          <a:xfrm>
            <a:off x="381000" y="1345549"/>
            <a:ext cx="1046630" cy="443198"/>
          </a:xfrm>
          <a:prstGeom prst="roundRect">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Data</a:t>
            </a:r>
            <a:br>
              <a:rPr lang="en-US" sz="1200" dirty="0"/>
            </a:br>
            <a:r>
              <a:rPr lang="en-US" sz="1200" dirty="0"/>
              <a:t>Repo</a:t>
            </a:r>
          </a:p>
        </p:txBody>
      </p:sp>
      <p:cxnSp>
        <p:nvCxnSpPr>
          <p:cNvPr id="12" name="Straight Connector 11">
            <a:extLst>
              <a:ext uri="{FF2B5EF4-FFF2-40B4-BE49-F238E27FC236}">
                <a16:creationId xmlns:a16="http://schemas.microsoft.com/office/drawing/2014/main" id="{1544B319-E10D-8E0F-0FCA-64D31F7E3729}"/>
              </a:ext>
            </a:extLst>
          </p:cNvPr>
          <p:cNvCxnSpPr>
            <a:cxnSpLocks/>
          </p:cNvCxnSpPr>
          <p:nvPr/>
        </p:nvCxnSpPr>
        <p:spPr>
          <a:xfrm>
            <a:off x="1163513" y="629891"/>
            <a:ext cx="74148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3EA6678-9DEC-C82D-235D-8CBC2457FCE8}"/>
              </a:ext>
            </a:extLst>
          </p:cNvPr>
          <p:cNvCxnSpPr>
            <a:cxnSpLocks/>
            <a:stCxn id="7" idx="3"/>
            <a:endCxn id="9" idx="1"/>
          </p:cNvCxnSpPr>
          <p:nvPr/>
        </p:nvCxnSpPr>
        <p:spPr>
          <a:xfrm>
            <a:off x="1171908" y="742950"/>
            <a:ext cx="716302" cy="6653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78402E8A-2A18-8E4D-F2ED-62D490916AEE}"/>
              </a:ext>
            </a:extLst>
          </p:cNvPr>
          <p:cNvCxnSpPr>
            <a:cxnSpLocks/>
            <a:stCxn id="7" idx="2"/>
            <a:endCxn id="10" idx="0"/>
          </p:cNvCxnSpPr>
          <p:nvPr/>
        </p:nvCxnSpPr>
        <p:spPr>
          <a:xfrm>
            <a:off x="648593" y="964549"/>
            <a:ext cx="255722" cy="38100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86301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54090-4301-D73F-C2A2-12AA6A81FC9B}"/>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827CB984-FA2C-F38C-27B2-8737E1CB9321}"/>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1F8CD871-0C94-9A8C-16F9-7F7B434B6D7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59F4A03D-6D2B-A11F-3110-8005C6D714EB}"/>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DCFCC956-E474-61D9-1EB6-D16354D749C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W4153-24F-L2-REST-Microservices-IaaS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B1CACCF2-0F12-20C6-502F-FEF0B6F21BA1}"/>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Quick, First Code Walkthrough</a:t>
            </a:r>
          </a:p>
        </p:txBody>
      </p:sp>
    </p:spTree>
    <p:extLst>
      <p:ext uri="{BB962C8B-B14F-4D97-AF65-F5344CB8AC3E}">
        <p14:creationId xmlns:p14="http://schemas.microsoft.com/office/powerpoint/2010/main" val="1370985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AB348-0E42-1813-123D-617F3826379C}"/>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7CA21C5E-46B1-A47A-4E47-10A2377E3A0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6B77E158-263F-67C4-01FF-A9BAB34DC64F}"/>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487BB1C4-8305-32FC-4290-54CEC7527D7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F550ACEB-ACA8-CBE7-9E0F-91605A97B3E5}"/>
              </a:ext>
            </a:extLst>
          </p:cNvPr>
          <p:cNvSpPr txBox="1">
            <a:spLocks noChangeArrowheads="1"/>
          </p:cNvSpPr>
          <p:nvPr/>
        </p:nvSpPr>
        <p:spPr bwMode="auto">
          <a:xfrm>
            <a:off x="0" y="1804457"/>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Infrastructure-as-a-Service</a:t>
            </a:r>
          </a:p>
        </p:txBody>
      </p:sp>
      <p:sp>
        <p:nvSpPr>
          <p:cNvPr id="8" name="TextBox 9">
            <a:extLst>
              <a:ext uri="{FF2B5EF4-FFF2-40B4-BE49-F238E27FC236}">
                <a16:creationId xmlns:a16="http://schemas.microsoft.com/office/drawing/2014/main" id="{6DD575F1-4E67-977B-C36F-0989E7D638BD}"/>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W4153-24F-L2-REST-Microservices-IaaS				© Donald F. Ferguson, 2024</a:t>
            </a:r>
            <a:endParaRPr lang="en-US" altLang="en-US" sz="800" i="1" dirty="0">
              <a:solidFill>
                <a:schemeClr val="bg1"/>
              </a:solidFill>
            </a:endParaRPr>
          </a:p>
        </p:txBody>
      </p:sp>
    </p:spTree>
    <p:extLst>
      <p:ext uri="{BB962C8B-B14F-4D97-AF65-F5344CB8AC3E}">
        <p14:creationId xmlns:p14="http://schemas.microsoft.com/office/powerpoint/2010/main" val="17989206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3ABE72-5A50-BC48-7F91-E323BA005F79}"/>
              </a:ext>
            </a:extLst>
          </p:cNvPr>
          <p:cNvSpPr>
            <a:spLocks noGrp="1"/>
          </p:cNvSpPr>
          <p:nvPr>
            <p:ph idx="1"/>
          </p:nvPr>
        </p:nvSpPr>
        <p:spPr/>
        <p:txBody>
          <a:bodyPr/>
          <a:lstStyle/>
          <a:p>
            <a:r>
              <a:rPr lang="en-US" sz="1600" dirty="0"/>
              <a:t>Core project: /Users/</a:t>
            </a:r>
            <a:r>
              <a:rPr lang="en-US" sz="1600" dirty="0" err="1"/>
              <a:t>donald.ferguson</a:t>
            </a:r>
            <a:r>
              <a:rPr lang="en-US" sz="1600" dirty="0"/>
              <a:t>/Dropbox/000/00-Current-Repos/student-course-application/</a:t>
            </a:r>
            <a:r>
              <a:rPr lang="en-US" sz="1600" dirty="0" err="1"/>
              <a:t>courseworks</a:t>
            </a:r>
            <a:r>
              <a:rPr lang="en-US" sz="1600" dirty="0"/>
              <a:t>-adaptor-service</a:t>
            </a:r>
          </a:p>
          <a:p>
            <a:pPr lvl="1"/>
            <a:r>
              <a:rPr lang="en-US" sz="1400" dirty="0"/>
              <a:t>This is currently some pretty awful code.</a:t>
            </a:r>
          </a:p>
          <a:p>
            <a:pPr lvl="1"/>
            <a:r>
              <a:rPr lang="en-US" sz="1400" dirty="0"/>
              <a:t>The </a:t>
            </a:r>
            <a:r>
              <a:rPr lang="en-US" sz="1400" dirty="0" err="1"/>
              <a:t>pydantic</a:t>
            </a:r>
            <a:r>
              <a:rPr lang="en-US" sz="1400" dirty="0"/>
              <a:t> stuff drives me crazy.</a:t>
            </a:r>
          </a:p>
          <a:p>
            <a:r>
              <a:rPr lang="en-US" sz="1600" dirty="0"/>
              <a:t>My first object model is not quite correct … …</a:t>
            </a:r>
          </a:p>
          <a:p>
            <a:pPr lvl="1"/>
            <a:r>
              <a:rPr lang="en-US" sz="1400" dirty="0"/>
              <a:t>Participant and “Person” are not quite the same thing. A participant is a “relationship.”</a:t>
            </a:r>
          </a:p>
          <a:p>
            <a:pPr lvl="1"/>
            <a:r>
              <a:rPr lang="en-US" sz="1400" dirty="0"/>
              <a:t>Some of the properties are “munged together.” There really is not “course” in </a:t>
            </a:r>
            <a:r>
              <a:rPr lang="en-US" sz="1400" dirty="0" err="1"/>
              <a:t>CourseWorks</a:t>
            </a:r>
            <a:r>
              <a:rPr lang="en-US" sz="1400" dirty="0"/>
              <a:t>, for example. All they have are sections.</a:t>
            </a:r>
          </a:p>
          <a:p>
            <a:pPr lvl="1"/>
            <a:r>
              <a:rPr lang="en-US" sz="1400" dirty="0"/>
              <a:t>… …</a:t>
            </a:r>
          </a:p>
          <a:p>
            <a:r>
              <a:rPr lang="en-US" sz="1600" dirty="0"/>
              <a:t>The way that I evolve this, or partially evolve this, is</a:t>
            </a:r>
          </a:p>
          <a:p>
            <a:pPr lvl="1"/>
            <a:r>
              <a:rPr lang="en-US" sz="1400" dirty="0"/>
              <a:t>Start with a simple mockup and consumers can use.</a:t>
            </a:r>
          </a:p>
          <a:p>
            <a:pPr lvl="1"/>
            <a:r>
              <a:rPr lang="en-US" sz="1400" dirty="0"/>
              <a:t>Continuously evolve.</a:t>
            </a:r>
          </a:p>
          <a:p>
            <a:r>
              <a:rPr lang="en-US" sz="1600" dirty="0"/>
              <a:t>And I have to solve some other problems, like … … configuration from the environment.</a:t>
            </a:r>
          </a:p>
          <a:p>
            <a:r>
              <a:rPr lang="en-US" sz="1600" dirty="0"/>
              <a:t>… …</a:t>
            </a:r>
          </a:p>
        </p:txBody>
      </p:sp>
      <p:sp>
        <p:nvSpPr>
          <p:cNvPr id="3" name="Title 2">
            <a:extLst>
              <a:ext uri="{FF2B5EF4-FFF2-40B4-BE49-F238E27FC236}">
                <a16:creationId xmlns:a16="http://schemas.microsoft.com/office/drawing/2014/main" id="{93798A68-DDBF-CC25-FD0F-A4F2E4FD9AD5}"/>
              </a:ext>
            </a:extLst>
          </p:cNvPr>
          <p:cNvSpPr>
            <a:spLocks noGrp="1"/>
          </p:cNvSpPr>
          <p:nvPr>
            <p:ph type="title"/>
          </p:nvPr>
        </p:nvSpPr>
        <p:spPr/>
        <p:txBody>
          <a:bodyPr/>
          <a:lstStyle/>
          <a:p>
            <a:r>
              <a:rPr lang="en-US" dirty="0"/>
              <a:t>First Iteration</a:t>
            </a:r>
          </a:p>
        </p:txBody>
      </p:sp>
    </p:spTree>
    <p:extLst>
      <p:ext uri="{BB962C8B-B14F-4D97-AF65-F5344CB8AC3E}">
        <p14:creationId xmlns:p14="http://schemas.microsoft.com/office/powerpoint/2010/main" val="19312998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E73E4E-456A-409F-2B6D-CAAA8F355DF2}"/>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26E044B2-5133-65A2-1B2B-C352E3D884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390A4AC3-EFC4-3597-D283-EDEC366DC6FC}"/>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030BC12A-CF53-B9B5-AD7E-B52BF49F400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BCE89BFC-71D4-342A-6E7C-2BC1020DB657}"/>
              </a:ext>
            </a:extLst>
          </p:cNvPr>
          <p:cNvSpPr txBox="1">
            <a:spLocks noChangeArrowheads="1"/>
          </p:cNvSpPr>
          <p:nvPr/>
        </p:nvSpPr>
        <p:spPr bwMode="auto">
          <a:xfrm>
            <a:off x="0" y="1372815"/>
            <a:ext cx="9144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BLOBs, Static Content</a:t>
            </a:r>
          </a:p>
          <a:p>
            <a:pPr algn="ctr"/>
            <a:endParaRPr lang="en-US" altLang="en-US" sz="2800" i="1" dirty="0">
              <a:solidFill>
                <a:schemeClr val="bg1"/>
              </a:solidFill>
            </a:endParaRPr>
          </a:p>
        </p:txBody>
      </p:sp>
      <p:sp>
        <p:nvSpPr>
          <p:cNvPr id="8" name="TextBox 9">
            <a:extLst>
              <a:ext uri="{FF2B5EF4-FFF2-40B4-BE49-F238E27FC236}">
                <a16:creationId xmlns:a16="http://schemas.microsoft.com/office/drawing/2014/main" id="{0F4386A2-BF00-6BBC-C7B2-9EBBC25B0D25}"/>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W4153-24F-L2-REST-Microservices-IaaS				© Donald F. Ferguson, 2024</a:t>
            </a:r>
            <a:endParaRPr lang="en-US" altLang="en-US" sz="800" i="1" dirty="0">
              <a:solidFill>
                <a:schemeClr val="bg1"/>
              </a:solidFill>
            </a:endParaRPr>
          </a:p>
        </p:txBody>
      </p:sp>
    </p:spTree>
    <p:extLst>
      <p:ext uri="{BB962C8B-B14F-4D97-AF65-F5344CB8AC3E}">
        <p14:creationId xmlns:p14="http://schemas.microsoft.com/office/powerpoint/2010/main" val="28754287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A4CCE2-F0AA-2ED8-5543-F547149B6CD9}"/>
              </a:ext>
            </a:extLst>
          </p:cNvPr>
          <p:cNvSpPr>
            <a:spLocks noGrp="1"/>
          </p:cNvSpPr>
          <p:nvPr>
            <p:ph idx="1"/>
          </p:nvPr>
        </p:nvSpPr>
        <p:spPr>
          <a:xfrm>
            <a:off x="123497" y="2552700"/>
            <a:ext cx="8839200" cy="2120816"/>
          </a:xfrm>
        </p:spPr>
        <p:txBody>
          <a:bodyPr/>
          <a:lstStyle/>
          <a:p>
            <a:r>
              <a:rPr lang="en-US" sz="1400" dirty="0"/>
              <a:t>We have seen how to use Flask (or </a:t>
            </a:r>
            <a:r>
              <a:rPr lang="en-US" sz="1400" dirty="0" err="1"/>
              <a:t>FastAPI</a:t>
            </a:r>
            <a:r>
              <a:rPr lang="en-US" sz="1400" dirty="0"/>
              <a:t>) to implement an endpoint (a set of paths):</a:t>
            </a:r>
          </a:p>
          <a:p>
            <a:pPr lvl="1"/>
            <a:r>
              <a:rPr lang="en-US" sz="1200" dirty="0"/>
              <a:t>Some of the paths can run application logic and return the result data.</a:t>
            </a:r>
          </a:p>
          <a:p>
            <a:pPr lvl="1"/>
            <a:r>
              <a:rPr lang="en-US" sz="1200" dirty="0"/>
              <a:t>Some can return pages that a browser can render. Basically, these paths are returning the “client application” to the browser to execute, and may have API calls in JavaScript/Typescript.</a:t>
            </a:r>
          </a:p>
          <a:p>
            <a:pPr lvl="1"/>
            <a:r>
              <a:rPr lang="en-US" sz="1200" dirty="0"/>
              <a:t>Do not worry about this now.</a:t>
            </a:r>
          </a:p>
          <a:p>
            <a:r>
              <a:rPr lang="en-US" sz="1400" dirty="0"/>
              <a:t>But, running application logic and simply delivering files are two different “concerns.”</a:t>
            </a:r>
          </a:p>
          <a:p>
            <a:pPr lvl="1"/>
            <a:r>
              <a:rPr lang="en-US" sz="1200" dirty="0"/>
              <a:t>Having one runtime implement both would violate the SOLID principle.</a:t>
            </a:r>
          </a:p>
          <a:p>
            <a:pPr lvl="1"/>
            <a:r>
              <a:rPr lang="en-US" sz="1200" dirty="0"/>
              <a:t>The design points are different: “You can be a floor wax or a mouth wash, but not both.”</a:t>
            </a:r>
          </a:p>
          <a:p>
            <a:r>
              <a:rPr lang="en-US" sz="1400" dirty="0"/>
              <a:t>So, we need a separate “web server.”</a:t>
            </a:r>
          </a:p>
        </p:txBody>
      </p:sp>
      <p:sp>
        <p:nvSpPr>
          <p:cNvPr id="3" name="Title 2">
            <a:extLst>
              <a:ext uri="{FF2B5EF4-FFF2-40B4-BE49-F238E27FC236}">
                <a16:creationId xmlns:a16="http://schemas.microsoft.com/office/drawing/2014/main" id="{E349CADB-8B83-3549-2430-309EBE25B8E1}"/>
              </a:ext>
            </a:extLst>
          </p:cNvPr>
          <p:cNvSpPr>
            <a:spLocks noGrp="1"/>
          </p:cNvSpPr>
          <p:nvPr>
            <p:ph type="title"/>
          </p:nvPr>
        </p:nvSpPr>
        <p:spPr/>
        <p:txBody>
          <a:bodyPr/>
          <a:lstStyle/>
          <a:p>
            <a:r>
              <a:rPr lang="en-US" dirty="0"/>
              <a:t>Full Stack Web Application – Reminder</a:t>
            </a:r>
          </a:p>
        </p:txBody>
      </p:sp>
      <p:pic>
        <p:nvPicPr>
          <p:cNvPr id="1026" name="Picture 2">
            <a:extLst>
              <a:ext uri="{FF2B5EF4-FFF2-40B4-BE49-F238E27FC236}">
                <a16:creationId xmlns:a16="http://schemas.microsoft.com/office/drawing/2014/main" id="{12A4F984-BC58-C6EA-0665-96F03B54C6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570" y="723900"/>
            <a:ext cx="4904829"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6B9E272-56EC-8353-0001-8096F670A0E8}"/>
              </a:ext>
            </a:extLst>
          </p:cNvPr>
          <p:cNvSpPr txBox="1"/>
          <p:nvPr/>
        </p:nvSpPr>
        <p:spPr>
          <a:xfrm>
            <a:off x="152400" y="469984"/>
            <a:ext cx="7696199" cy="253916"/>
          </a:xfrm>
          <a:prstGeom prst="rect">
            <a:avLst/>
          </a:prstGeom>
          <a:noFill/>
        </p:spPr>
        <p:txBody>
          <a:bodyPr wrap="square">
            <a:spAutoFit/>
          </a:bodyPr>
          <a:lstStyle/>
          <a:p>
            <a:r>
              <a:rPr lang="en-US" sz="1050" dirty="0"/>
              <a:t>https://</a:t>
            </a:r>
            <a:r>
              <a:rPr lang="en-US" sz="1050" dirty="0" err="1"/>
              <a:t>levelup.gitconnected.com</a:t>
            </a:r>
            <a:r>
              <a:rPr lang="en-US" sz="1050" dirty="0"/>
              <a:t>/a-complete-guide-build-a-scalable-3-tier-architecture-with-mern-stack-es6-ca129d7df805</a:t>
            </a:r>
          </a:p>
        </p:txBody>
      </p:sp>
    </p:spTree>
    <p:extLst>
      <p:ext uri="{BB962C8B-B14F-4D97-AF65-F5344CB8AC3E}">
        <p14:creationId xmlns:p14="http://schemas.microsoft.com/office/powerpoint/2010/main" val="34593640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D5778-0D9A-88C2-5EA9-B3D0A56A67ED}"/>
              </a:ext>
            </a:extLst>
          </p:cNvPr>
          <p:cNvSpPr>
            <a:spLocks noGrp="1"/>
          </p:cNvSpPr>
          <p:nvPr>
            <p:ph type="title"/>
          </p:nvPr>
        </p:nvSpPr>
        <p:spPr/>
        <p:txBody>
          <a:bodyPr/>
          <a:lstStyle/>
          <a:p>
            <a:r>
              <a:rPr lang="en-US" dirty="0"/>
              <a:t>Reminder and Positioning</a:t>
            </a:r>
          </a:p>
        </p:txBody>
      </p:sp>
      <p:pic>
        <p:nvPicPr>
          <p:cNvPr id="5" name="Picture 4">
            <a:extLst>
              <a:ext uri="{FF2B5EF4-FFF2-40B4-BE49-F238E27FC236}">
                <a16:creationId xmlns:a16="http://schemas.microsoft.com/office/drawing/2014/main" id="{1AB56B1F-816C-8CE9-6C2C-E9C0BFA76178}"/>
              </a:ext>
            </a:extLst>
          </p:cNvPr>
          <p:cNvPicPr>
            <a:picLocks noChangeAspect="1"/>
          </p:cNvPicPr>
          <p:nvPr/>
        </p:nvPicPr>
        <p:blipFill>
          <a:blip r:embed="rId2"/>
          <a:stretch>
            <a:fillRect/>
          </a:stretch>
        </p:blipFill>
        <p:spPr>
          <a:xfrm>
            <a:off x="304800" y="602871"/>
            <a:ext cx="7162800" cy="3937758"/>
          </a:xfrm>
          <a:prstGeom prst="rect">
            <a:avLst/>
          </a:prstGeom>
        </p:spPr>
      </p:pic>
      <p:sp>
        <p:nvSpPr>
          <p:cNvPr id="6" name="Oval 5">
            <a:extLst>
              <a:ext uri="{FF2B5EF4-FFF2-40B4-BE49-F238E27FC236}">
                <a16:creationId xmlns:a16="http://schemas.microsoft.com/office/drawing/2014/main" id="{D4E2FA19-5510-731E-2AFE-93EE17AEB5C7}"/>
              </a:ext>
            </a:extLst>
          </p:cNvPr>
          <p:cNvSpPr/>
          <p:nvPr/>
        </p:nvSpPr>
        <p:spPr>
          <a:xfrm>
            <a:off x="4876800" y="895350"/>
            <a:ext cx="914400" cy="914400"/>
          </a:xfrm>
          <a:prstGeom prst="ellipse">
            <a:avLst/>
          </a:prstGeom>
          <a:noFill/>
          <a:ln w="3810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CE2A017-EFE5-FECC-A070-0E337AA87E26}"/>
              </a:ext>
            </a:extLst>
          </p:cNvPr>
          <p:cNvSpPr/>
          <p:nvPr/>
        </p:nvSpPr>
        <p:spPr>
          <a:xfrm>
            <a:off x="2057400" y="1885950"/>
            <a:ext cx="914400" cy="9144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AE56B90-12A6-AAF4-1AC7-D1858F326BEE}"/>
              </a:ext>
            </a:extLst>
          </p:cNvPr>
          <p:cNvSpPr txBox="1"/>
          <p:nvPr/>
        </p:nvSpPr>
        <p:spPr>
          <a:xfrm>
            <a:off x="6480668" y="602871"/>
            <a:ext cx="2358531" cy="1754326"/>
          </a:xfrm>
          <a:prstGeom prst="rect">
            <a:avLst/>
          </a:prstGeom>
          <a:noFill/>
        </p:spPr>
        <p:txBody>
          <a:bodyPr wrap="none" rtlCol="0">
            <a:spAutoFit/>
          </a:bodyPr>
          <a:lstStyle/>
          <a:p>
            <a:r>
              <a:rPr lang="en-US" dirty="0"/>
              <a:t>Explaining:</a:t>
            </a:r>
          </a:p>
          <a:p>
            <a:pPr marL="285750" indent="-285750">
              <a:buFont typeface="Arial" panose="020B0604020202020204" pitchFamily="34" charset="0"/>
              <a:buChar char="•"/>
            </a:pPr>
            <a:r>
              <a:rPr lang="en-US" dirty="0">
                <a:solidFill>
                  <a:srgbClr val="0070C0"/>
                </a:solidFill>
              </a:rPr>
              <a:t>S3 and web hosting.</a:t>
            </a:r>
          </a:p>
          <a:p>
            <a:pPr marL="285750" indent="-285750">
              <a:buFont typeface="Arial" panose="020B0604020202020204" pitchFamily="34" charset="0"/>
              <a:buChar char="•"/>
            </a:pPr>
            <a:r>
              <a:rPr lang="en-US" dirty="0">
                <a:solidFill>
                  <a:srgbClr val="FF0000"/>
                </a:solidFill>
              </a:rPr>
              <a:t>CloudFront:</a:t>
            </a:r>
          </a:p>
          <a:p>
            <a:pPr marL="742950" lvl="1" indent="-285750">
              <a:buFont typeface="Arial" panose="020B0604020202020204" pitchFamily="34" charset="0"/>
              <a:buChar char="•"/>
            </a:pPr>
            <a:r>
              <a:rPr lang="en-US" dirty="0">
                <a:solidFill>
                  <a:srgbClr val="FF0000"/>
                </a:solidFill>
              </a:rPr>
              <a:t>Domain</a:t>
            </a:r>
          </a:p>
          <a:p>
            <a:pPr marL="742950" lvl="1" indent="-285750">
              <a:buFont typeface="Arial" panose="020B0604020202020204" pitchFamily="34" charset="0"/>
              <a:buChar char="•"/>
            </a:pPr>
            <a:r>
              <a:rPr lang="en-US" dirty="0">
                <a:solidFill>
                  <a:srgbClr val="FF0000"/>
                </a:solidFill>
              </a:rPr>
              <a:t>Single site</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31656431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DE70E9-FB1E-EC9B-692A-1664C2A7DE34}"/>
              </a:ext>
            </a:extLst>
          </p:cNvPr>
          <p:cNvSpPr>
            <a:spLocks noGrp="1"/>
          </p:cNvSpPr>
          <p:nvPr>
            <p:ph idx="1"/>
          </p:nvPr>
        </p:nvSpPr>
        <p:spPr>
          <a:xfrm>
            <a:off x="152400" y="590550"/>
            <a:ext cx="8839200" cy="4038600"/>
          </a:xfrm>
        </p:spPr>
        <p:txBody>
          <a:bodyPr/>
          <a:lstStyle/>
          <a:p>
            <a:pPr>
              <a:spcBef>
                <a:spcPts val="0"/>
              </a:spcBef>
              <a:spcAft>
                <a:spcPts val="200"/>
              </a:spcAft>
            </a:pPr>
            <a:r>
              <a:rPr lang="en-US" sz="1800" dirty="0"/>
              <a:t>Definitions:</a:t>
            </a:r>
          </a:p>
          <a:p>
            <a:pPr lvl="1">
              <a:spcBef>
                <a:spcPts val="0"/>
              </a:spcBef>
              <a:spcAft>
                <a:spcPts val="200"/>
              </a:spcAft>
            </a:pPr>
            <a:r>
              <a:rPr lang="en-US" sz="1600" dirty="0"/>
              <a:t>“A binary large object (BLOB or blob) is a collection of binary data stored as a single entity. Blobs are typically images, audio or other multimedia objects, though sometimes binary executable code is stored as a blob. They can exist as persistent values inside some databases or version control system, or exist at runtime as program variables in some programming languages.”</a:t>
            </a:r>
            <a:br>
              <a:rPr lang="en-US" sz="1600" dirty="0"/>
            </a:br>
            <a:r>
              <a:rPr lang="en-US" sz="1600" dirty="0"/>
              <a:t>(</a:t>
            </a:r>
            <a:r>
              <a:rPr lang="en-US" sz="1600" dirty="0">
                <a:hlinkClick r:id="rId2"/>
              </a:rPr>
              <a:t>https://en.wikipedia.org/wiki/Binary_large_object</a:t>
            </a:r>
            <a:r>
              <a:rPr lang="en-US" sz="1600" dirty="0"/>
              <a:t>)</a:t>
            </a:r>
          </a:p>
          <a:p>
            <a:pPr lvl="1">
              <a:spcBef>
                <a:spcPts val="0"/>
              </a:spcBef>
              <a:spcAft>
                <a:spcPts val="200"/>
              </a:spcAft>
            </a:pPr>
            <a:r>
              <a:rPr lang="en-US" sz="1600" dirty="0"/>
              <a:t>“Blob is the data type in MySQL that helps us store the object in the binary format. It is most typically used to store the files, images, </a:t>
            </a:r>
            <a:r>
              <a:rPr lang="en-US" sz="1600" dirty="0" err="1"/>
              <a:t>etc</a:t>
            </a:r>
            <a:r>
              <a:rPr lang="en-US" sz="1600" dirty="0"/>
              <a:t> media files for security reasons or some other purpose in MySQL.” (</a:t>
            </a:r>
            <a:r>
              <a:rPr lang="en-US" sz="1600" dirty="0">
                <a:hlinkClick r:id="rId3"/>
              </a:rPr>
              <a:t>https://www.educba.com/mysql-blob/</a:t>
            </a:r>
            <a:r>
              <a:rPr lang="en-US" sz="1600" dirty="0"/>
              <a:t>)</a:t>
            </a:r>
          </a:p>
          <a:p>
            <a:pPr>
              <a:spcBef>
                <a:spcPts val="0"/>
              </a:spcBef>
              <a:spcAft>
                <a:spcPts val="200"/>
              </a:spcAft>
            </a:pPr>
            <a:r>
              <a:rPr lang="en-US" sz="1800" dirty="0"/>
              <a:t>Intent:</a:t>
            </a:r>
          </a:p>
          <a:p>
            <a:pPr lvl="1">
              <a:spcBef>
                <a:spcPts val="0"/>
              </a:spcBef>
              <a:spcAft>
                <a:spcPts val="200"/>
              </a:spcAft>
            </a:pPr>
            <a:r>
              <a:rPr lang="en-US" sz="1600" dirty="0"/>
              <a:t>File systems are not good for many application scenarios, which is why database management systems emerged.</a:t>
            </a:r>
          </a:p>
          <a:p>
            <a:pPr lvl="1">
              <a:spcBef>
                <a:spcPts val="0"/>
              </a:spcBef>
              <a:spcAft>
                <a:spcPts val="200"/>
              </a:spcAft>
            </a:pPr>
            <a:r>
              <a:rPr lang="en-US" sz="1600" dirty="0"/>
              <a:t>Database management systems implement structured (or semi-structured) data, e.g. tables.</a:t>
            </a:r>
          </a:p>
          <a:p>
            <a:pPr lvl="1">
              <a:spcBef>
                <a:spcPts val="0"/>
              </a:spcBef>
              <a:spcAft>
                <a:spcPts val="200"/>
              </a:spcAft>
            </a:pPr>
            <a:r>
              <a:rPr lang="en-US" sz="1600" dirty="0"/>
              <a:t>Database BLOBs were a way to have some “big things” as table or document properties.</a:t>
            </a:r>
          </a:p>
        </p:txBody>
      </p:sp>
      <p:sp>
        <p:nvSpPr>
          <p:cNvPr id="3" name="Title 2">
            <a:extLst>
              <a:ext uri="{FF2B5EF4-FFF2-40B4-BE49-F238E27FC236}">
                <a16:creationId xmlns:a16="http://schemas.microsoft.com/office/drawing/2014/main" id="{D8BB6190-1230-24DE-3E7D-D4FB49B1DE08}"/>
              </a:ext>
            </a:extLst>
          </p:cNvPr>
          <p:cNvSpPr>
            <a:spLocks noGrp="1"/>
          </p:cNvSpPr>
          <p:nvPr>
            <p:ph type="title"/>
          </p:nvPr>
        </p:nvSpPr>
        <p:spPr/>
        <p:txBody>
          <a:bodyPr/>
          <a:lstStyle/>
          <a:p>
            <a:r>
              <a:rPr lang="en-US" dirty="0"/>
              <a:t>BLOB: Binary Large Object</a:t>
            </a:r>
          </a:p>
        </p:txBody>
      </p:sp>
    </p:spTree>
    <p:extLst>
      <p:ext uri="{BB962C8B-B14F-4D97-AF65-F5344CB8AC3E}">
        <p14:creationId xmlns:p14="http://schemas.microsoft.com/office/powerpoint/2010/main" val="23720148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4796F9-0F96-9CC0-2B77-D25F0D830913}"/>
              </a:ext>
            </a:extLst>
          </p:cNvPr>
          <p:cNvSpPr>
            <a:spLocks noGrp="1"/>
          </p:cNvSpPr>
          <p:nvPr>
            <p:ph idx="1"/>
          </p:nvPr>
        </p:nvSpPr>
        <p:spPr>
          <a:xfrm>
            <a:off x="4114800" y="590550"/>
            <a:ext cx="4876800" cy="4038600"/>
          </a:xfrm>
        </p:spPr>
        <p:txBody>
          <a:bodyPr/>
          <a:lstStyle/>
          <a:p>
            <a:r>
              <a:rPr lang="en-US" dirty="0">
                <a:solidFill>
                  <a:srgbClr val="00B050"/>
                </a:solidFill>
              </a:rPr>
              <a:t>Structured or semi-structured information about an entity.</a:t>
            </a:r>
          </a:p>
          <a:p>
            <a:pPr lvl="1"/>
            <a:r>
              <a:rPr lang="en-US" dirty="0" err="1">
                <a:solidFill>
                  <a:srgbClr val="00B050"/>
                </a:solidFill>
              </a:rPr>
              <a:t>Queryable</a:t>
            </a:r>
            <a:endParaRPr lang="en-US" dirty="0">
              <a:solidFill>
                <a:srgbClr val="00B050"/>
              </a:solidFill>
            </a:endParaRPr>
          </a:p>
          <a:p>
            <a:pPr lvl="1"/>
            <a:r>
              <a:rPr lang="en-US" dirty="0">
                <a:solidFill>
                  <a:srgbClr val="00B050"/>
                </a:solidFill>
              </a:rPr>
              <a:t>Editable on forms</a:t>
            </a:r>
          </a:p>
          <a:p>
            <a:pPr lvl="1"/>
            <a:r>
              <a:rPr lang="en-US" dirty="0">
                <a:solidFill>
                  <a:srgbClr val="00B050"/>
                </a:solidFill>
              </a:rPr>
              <a:t>etc.</a:t>
            </a:r>
          </a:p>
          <a:p>
            <a:r>
              <a:rPr lang="en-US" dirty="0">
                <a:solidFill>
                  <a:srgbClr val="0070C0"/>
                </a:solidFill>
              </a:rPr>
              <a:t>Unstructured: A file-like, opaque property associated with the entity. This is a BLOB.</a:t>
            </a:r>
          </a:p>
          <a:p>
            <a:pPr marL="0" indent="0">
              <a:buNone/>
            </a:pPr>
            <a:endParaRPr lang="en-US" dirty="0">
              <a:solidFill>
                <a:srgbClr val="0070C0"/>
              </a:solidFill>
            </a:endParaRPr>
          </a:p>
          <a:p>
            <a:pPr marL="0" indent="0">
              <a:buNone/>
            </a:pPr>
            <a:r>
              <a:rPr lang="en-US" dirty="0"/>
              <a:t>URLs have primarily replaced BLOBs.</a:t>
            </a:r>
          </a:p>
          <a:p>
            <a:pPr marL="0" indent="0">
              <a:buNone/>
            </a:pPr>
            <a:endParaRPr lang="en-US" dirty="0"/>
          </a:p>
        </p:txBody>
      </p:sp>
      <p:sp>
        <p:nvSpPr>
          <p:cNvPr id="3" name="Title 2">
            <a:extLst>
              <a:ext uri="{FF2B5EF4-FFF2-40B4-BE49-F238E27FC236}">
                <a16:creationId xmlns:a16="http://schemas.microsoft.com/office/drawing/2014/main" id="{DAF53FBB-5861-A6C5-9902-F9386E302CD9}"/>
              </a:ext>
            </a:extLst>
          </p:cNvPr>
          <p:cNvSpPr>
            <a:spLocks noGrp="1"/>
          </p:cNvSpPr>
          <p:nvPr>
            <p:ph type="title"/>
          </p:nvPr>
        </p:nvSpPr>
        <p:spPr/>
        <p:txBody>
          <a:bodyPr/>
          <a:lstStyle/>
          <a:p>
            <a:r>
              <a:rPr lang="en-US" dirty="0"/>
              <a:t>Simple Example</a:t>
            </a:r>
          </a:p>
        </p:txBody>
      </p:sp>
      <p:pic>
        <p:nvPicPr>
          <p:cNvPr id="4" name="Picture 3">
            <a:extLst>
              <a:ext uri="{FF2B5EF4-FFF2-40B4-BE49-F238E27FC236}">
                <a16:creationId xmlns:a16="http://schemas.microsoft.com/office/drawing/2014/main" id="{907A7453-540D-0D36-00E9-6F8E11B5B09C}"/>
              </a:ext>
            </a:extLst>
          </p:cNvPr>
          <p:cNvPicPr>
            <a:picLocks noChangeAspect="1"/>
          </p:cNvPicPr>
          <p:nvPr/>
        </p:nvPicPr>
        <p:blipFill>
          <a:blip r:embed="rId2"/>
          <a:stretch>
            <a:fillRect/>
          </a:stretch>
        </p:blipFill>
        <p:spPr>
          <a:xfrm>
            <a:off x="131618" y="666750"/>
            <a:ext cx="3708400" cy="3263900"/>
          </a:xfrm>
          <a:prstGeom prst="rect">
            <a:avLst/>
          </a:prstGeom>
        </p:spPr>
      </p:pic>
      <p:sp>
        <p:nvSpPr>
          <p:cNvPr id="5" name="Right Brace 4">
            <a:extLst>
              <a:ext uri="{FF2B5EF4-FFF2-40B4-BE49-F238E27FC236}">
                <a16:creationId xmlns:a16="http://schemas.microsoft.com/office/drawing/2014/main" id="{F21FBB3A-0751-BE62-BD04-56CF7D732BDD}"/>
              </a:ext>
            </a:extLst>
          </p:cNvPr>
          <p:cNvSpPr/>
          <p:nvPr/>
        </p:nvSpPr>
        <p:spPr>
          <a:xfrm>
            <a:off x="3725718" y="666750"/>
            <a:ext cx="389082" cy="2362200"/>
          </a:xfrm>
          <a:prstGeom prst="rightBrace">
            <a:avLst>
              <a:gd name="adj1" fmla="val 8333"/>
              <a:gd name="adj2" fmla="val 50293"/>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B050"/>
              </a:solidFill>
            </a:endParaRPr>
          </a:p>
        </p:txBody>
      </p:sp>
      <p:sp>
        <p:nvSpPr>
          <p:cNvPr id="6" name="Right Brace 5">
            <a:extLst>
              <a:ext uri="{FF2B5EF4-FFF2-40B4-BE49-F238E27FC236}">
                <a16:creationId xmlns:a16="http://schemas.microsoft.com/office/drawing/2014/main" id="{58BF00F6-275F-0896-CBDC-E7AE5BB69F56}"/>
              </a:ext>
            </a:extLst>
          </p:cNvPr>
          <p:cNvSpPr/>
          <p:nvPr/>
        </p:nvSpPr>
        <p:spPr>
          <a:xfrm>
            <a:off x="3746500" y="3114964"/>
            <a:ext cx="354446" cy="371186"/>
          </a:xfrm>
          <a:prstGeom prst="rightBrace">
            <a:avLst>
              <a:gd name="adj1" fmla="val 8333"/>
              <a:gd name="adj2" fmla="val 50293"/>
            </a:avLst>
          </a:prstGeom>
          <a:ln>
            <a:solidFill>
              <a:srgbClr val="0070C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437283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5C7222-897A-C38C-911A-8C5BEEDEFCCA}"/>
              </a:ext>
            </a:extLst>
          </p:cNvPr>
          <p:cNvSpPr>
            <a:spLocks noGrp="1"/>
          </p:cNvSpPr>
          <p:nvPr>
            <p:ph type="title"/>
          </p:nvPr>
        </p:nvSpPr>
        <p:spPr/>
        <p:txBody>
          <a:bodyPr/>
          <a:lstStyle/>
          <a:p>
            <a:r>
              <a:rPr lang="en-US" dirty="0"/>
              <a:t>Amazon S3</a:t>
            </a:r>
          </a:p>
        </p:txBody>
      </p:sp>
      <p:pic>
        <p:nvPicPr>
          <p:cNvPr id="1026" name="Picture 2" descr="Diagram that shows how to move, store, and analyze data with Amazon S3. Described at the link 'Enlarge and read image description.'">
            <a:extLst>
              <a:ext uri="{FF2B5EF4-FFF2-40B4-BE49-F238E27FC236}">
                <a16:creationId xmlns:a16="http://schemas.microsoft.com/office/drawing/2014/main" id="{5E0C34F9-CF1C-83E3-FD2B-A0F9E5E4FC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149" y="590550"/>
            <a:ext cx="8411470" cy="31718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3BE0D0F-EA91-19E5-1D29-8EB76A65E7F6}"/>
              </a:ext>
            </a:extLst>
          </p:cNvPr>
          <p:cNvSpPr txBox="1"/>
          <p:nvPr/>
        </p:nvSpPr>
        <p:spPr>
          <a:xfrm>
            <a:off x="609600" y="3943350"/>
            <a:ext cx="8203079" cy="646331"/>
          </a:xfrm>
          <a:prstGeom prst="rect">
            <a:avLst/>
          </a:prstGeom>
          <a:noFill/>
        </p:spPr>
        <p:txBody>
          <a:bodyPr wrap="none" rtlCol="0">
            <a:spAutoFit/>
          </a:bodyPr>
          <a:lstStyle/>
          <a:p>
            <a:r>
              <a:rPr lang="en-US" dirty="0"/>
              <a:t>We used the equivalent capability on Azure for uploading CAD files, storing processed</a:t>
            </a:r>
            <a:br>
              <a:rPr lang="en-US" dirty="0"/>
            </a:br>
            <a:r>
              <a:rPr lang="en-US" dirty="0"/>
              <a:t>files and results, etc.</a:t>
            </a:r>
          </a:p>
        </p:txBody>
      </p:sp>
    </p:spTree>
    <p:extLst>
      <p:ext uri="{BB962C8B-B14F-4D97-AF65-F5344CB8AC3E}">
        <p14:creationId xmlns:p14="http://schemas.microsoft.com/office/powerpoint/2010/main" val="11177438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1DD270-140E-D5E2-52BD-FB0A1D141299}"/>
              </a:ext>
            </a:extLst>
          </p:cNvPr>
          <p:cNvSpPr>
            <a:spLocks noGrp="1"/>
          </p:cNvSpPr>
          <p:nvPr>
            <p:ph type="title"/>
          </p:nvPr>
        </p:nvSpPr>
        <p:spPr/>
        <p:txBody>
          <a:bodyPr/>
          <a:lstStyle/>
          <a:p>
            <a:r>
              <a:rPr lang="en-US" dirty="0"/>
              <a:t>AWS S3</a:t>
            </a:r>
          </a:p>
        </p:txBody>
      </p:sp>
      <p:pic>
        <p:nvPicPr>
          <p:cNvPr id="4" name="Picture 3">
            <a:extLst>
              <a:ext uri="{FF2B5EF4-FFF2-40B4-BE49-F238E27FC236}">
                <a16:creationId xmlns:a16="http://schemas.microsoft.com/office/drawing/2014/main" id="{235580F5-AF48-4E12-4849-748DE2B027E2}"/>
              </a:ext>
            </a:extLst>
          </p:cNvPr>
          <p:cNvPicPr>
            <a:picLocks noChangeAspect="1"/>
          </p:cNvPicPr>
          <p:nvPr/>
        </p:nvPicPr>
        <p:blipFill>
          <a:blip r:embed="rId2"/>
          <a:stretch>
            <a:fillRect/>
          </a:stretch>
        </p:blipFill>
        <p:spPr>
          <a:xfrm>
            <a:off x="165224" y="561747"/>
            <a:ext cx="5572867" cy="3827929"/>
          </a:xfrm>
          <a:prstGeom prst="rect">
            <a:avLst/>
          </a:prstGeom>
        </p:spPr>
      </p:pic>
      <p:sp>
        <p:nvSpPr>
          <p:cNvPr id="6" name="TextBox 5">
            <a:extLst>
              <a:ext uri="{FF2B5EF4-FFF2-40B4-BE49-F238E27FC236}">
                <a16:creationId xmlns:a16="http://schemas.microsoft.com/office/drawing/2014/main" id="{9AD802F2-2C89-6CD1-F4FF-7786139B16D8}"/>
              </a:ext>
            </a:extLst>
          </p:cNvPr>
          <p:cNvSpPr txBox="1"/>
          <p:nvPr/>
        </p:nvSpPr>
        <p:spPr>
          <a:xfrm>
            <a:off x="5738091" y="573870"/>
            <a:ext cx="3101107" cy="2585323"/>
          </a:xfrm>
          <a:prstGeom prst="rect">
            <a:avLst/>
          </a:prstGeom>
          <a:noFill/>
        </p:spPr>
        <p:txBody>
          <a:bodyPr wrap="square" rtlCol="0">
            <a:spAutoFit/>
          </a:bodyPr>
          <a:lstStyle/>
          <a:p>
            <a:r>
              <a:rPr lang="en-US" dirty="0"/>
              <a:t>Can support a logical hierarchy with a convention on keys.</a:t>
            </a:r>
          </a:p>
          <a:p>
            <a:pPr marL="285750" indent="-285750">
              <a:buFont typeface="Arial" panose="020B0604020202020204" pitchFamily="34" charset="0"/>
              <a:buChar char="•"/>
            </a:pPr>
            <a:r>
              <a:rPr lang="en-US" dirty="0"/>
              <a:t>x/y</a:t>
            </a:r>
          </a:p>
          <a:p>
            <a:pPr marL="285750" indent="-285750">
              <a:buFont typeface="Arial" panose="020B0604020202020204" pitchFamily="34" charset="0"/>
              <a:buChar char="•"/>
            </a:pPr>
            <a:r>
              <a:rPr lang="en-US" dirty="0"/>
              <a:t>x/z</a:t>
            </a:r>
          </a:p>
          <a:p>
            <a:pPr marL="285750" indent="-285750">
              <a:buFont typeface="Arial" panose="020B0604020202020204" pitchFamily="34" charset="0"/>
              <a:buChar char="•"/>
            </a:pPr>
            <a:r>
              <a:rPr lang="en-US" dirty="0"/>
              <a:t>x/y/z</a:t>
            </a:r>
          </a:p>
          <a:p>
            <a:pPr marL="285750" indent="-285750">
              <a:buFont typeface="Arial" panose="020B0604020202020204" pitchFamily="34" charset="0"/>
              <a:buChar char="•"/>
            </a:pPr>
            <a:r>
              <a:rPr lang="en-US" dirty="0"/>
              <a:t>... ...</a:t>
            </a:r>
          </a:p>
          <a:p>
            <a:pPr marL="285750" indent="-285750">
              <a:buFont typeface="Arial" panose="020B0604020202020204" pitchFamily="34" charset="0"/>
              <a:buChar char="•"/>
            </a:pPr>
            <a:endParaRPr lang="en-US" dirty="0"/>
          </a:p>
          <a:p>
            <a:r>
              <a:rPr lang="en-US" dirty="0"/>
              <a:t>Acts kind of file system like, but</a:t>
            </a:r>
            <a:br>
              <a:rPr lang="en-US" dirty="0"/>
            </a:br>
            <a:r>
              <a:rPr lang="en-US" dirty="0"/>
              <a:t>is really just key strings.</a:t>
            </a:r>
          </a:p>
        </p:txBody>
      </p:sp>
    </p:spTree>
    <p:extLst>
      <p:ext uri="{BB962C8B-B14F-4D97-AF65-F5344CB8AC3E}">
        <p14:creationId xmlns:p14="http://schemas.microsoft.com/office/powerpoint/2010/main" val="31134950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DF4D61-957C-AFD7-A252-F576412E3DF1}"/>
              </a:ext>
            </a:extLst>
          </p:cNvPr>
          <p:cNvSpPr>
            <a:spLocks noGrp="1"/>
          </p:cNvSpPr>
          <p:nvPr>
            <p:ph type="title"/>
          </p:nvPr>
        </p:nvSpPr>
        <p:spPr/>
        <p:txBody>
          <a:bodyPr/>
          <a:lstStyle/>
          <a:p>
            <a:r>
              <a:rPr lang="en-US" dirty="0"/>
              <a:t>Simple S3 Example</a:t>
            </a:r>
          </a:p>
        </p:txBody>
      </p:sp>
      <p:pic>
        <p:nvPicPr>
          <p:cNvPr id="4" name="Picture 3">
            <a:extLst>
              <a:ext uri="{FF2B5EF4-FFF2-40B4-BE49-F238E27FC236}">
                <a16:creationId xmlns:a16="http://schemas.microsoft.com/office/drawing/2014/main" id="{61B64F57-943D-FA0A-02FA-81A904A5E019}"/>
              </a:ext>
            </a:extLst>
          </p:cNvPr>
          <p:cNvPicPr>
            <a:picLocks noChangeAspect="1"/>
          </p:cNvPicPr>
          <p:nvPr/>
        </p:nvPicPr>
        <p:blipFill>
          <a:blip r:embed="rId2"/>
          <a:stretch>
            <a:fillRect/>
          </a:stretch>
        </p:blipFill>
        <p:spPr>
          <a:xfrm>
            <a:off x="76200" y="666750"/>
            <a:ext cx="4331337" cy="3276600"/>
          </a:xfrm>
          <a:prstGeom prst="rect">
            <a:avLst/>
          </a:prstGeom>
        </p:spPr>
      </p:pic>
      <p:pic>
        <p:nvPicPr>
          <p:cNvPr id="5" name="Picture 4">
            <a:extLst>
              <a:ext uri="{FF2B5EF4-FFF2-40B4-BE49-F238E27FC236}">
                <a16:creationId xmlns:a16="http://schemas.microsoft.com/office/drawing/2014/main" id="{144FBED3-D2C5-042A-2560-ED7ACE9E551A}"/>
              </a:ext>
            </a:extLst>
          </p:cNvPr>
          <p:cNvPicPr>
            <a:picLocks noChangeAspect="1"/>
          </p:cNvPicPr>
          <p:nvPr/>
        </p:nvPicPr>
        <p:blipFill>
          <a:blip r:embed="rId3"/>
          <a:stretch>
            <a:fillRect/>
          </a:stretch>
        </p:blipFill>
        <p:spPr>
          <a:xfrm>
            <a:off x="4601888" y="196743"/>
            <a:ext cx="4348760" cy="3533775"/>
          </a:xfrm>
          <a:prstGeom prst="rect">
            <a:avLst/>
          </a:prstGeom>
        </p:spPr>
      </p:pic>
      <p:sp>
        <p:nvSpPr>
          <p:cNvPr id="7" name="TextBox 6">
            <a:extLst>
              <a:ext uri="{FF2B5EF4-FFF2-40B4-BE49-F238E27FC236}">
                <a16:creationId xmlns:a16="http://schemas.microsoft.com/office/drawing/2014/main" id="{294FECFF-97E4-3E15-B8C0-DFA371F0BF57}"/>
              </a:ext>
            </a:extLst>
          </p:cNvPr>
          <p:cNvSpPr txBox="1"/>
          <p:nvPr/>
        </p:nvSpPr>
        <p:spPr>
          <a:xfrm>
            <a:off x="428878" y="4107418"/>
            <a:ext cx="8154012" cy="369332"/>
          </a:xfrm>
          <a:prstGeom prst="rect">
            <a:avLst/>
          </a:prstGeom>
          <a:noFill/>
        </p:spPr>
        <p:txBody>
          <a:bodyPr wrap="square">
            <a:spAutoFit/>
          </a:bodyPr>
          <a:lstStyle/>
          <a:p>
            <a:r>
              <a:rPr lang="en-US" dirty="0"/>
              <a:t>/Users/</a:t>
            </a:r>
            <a:r>
              <a:rPr lang="en-US" dirty="0" err="1"/>
              <a:t>donaldferguson</a:t>
            </a:r>
            <a:r>
              <a:rPr lang="en-US" dirty="0"/>
              <a:t>/Dropbox/00NewProjects/e6156examples/s3/s3_examples.py</a:t>
            </a:r>
          </a:p>
        </p:txBody>
      </p:sp>
    </p:spTree>
    <p:extLst>
      <p:ext uri="{BB962C8B-B14F-4D97-AF65-F5344CB8AC3E}">
        <p14:creationId xmlns:p14="http://schemas.microsoft.com/office/powerpoint/2010/main" val="3567614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7B3227-2AF4-B516-817B-AC87C3949924}"/>
              </a:ext>
            </a:extLst>
          </p:cNvPr>
          <p:cNvSpPr>
            <a:spLocks noGrp="1"/>
          </p:cNvSpPr>
          <p:nvPr>
            <p:ph type="title"/>
          </p:nvPr>
        </p:nvSpPr>
        <p:spPr/>
        <p:txBody>
          <a:bodyPr/>
          <a:lstStyle/>
          <a:p>
            <a:r>
              <a:rPr lang="en-US" dirty="0"/>
              <a:t>Cloud Layers</a:t>
            </a:r>
          </a:p>
        </p:txBody>
      </p:sp>
      <p:pic>
        <p:nvPicPr>
          <p:cNvPr id="2050" name="Picture 2" descr="Cloud Deployment Spectrum: On-prem vs IaaS vs CaaS vs PaaS vs FaaS vs SaaS, and what is serverless among these">
            <a:extLst>
              <a:ext uri="{FF2B5EF4-FFF2-40B4-BE49-F238E27FC236}">
                <a16:creationId xmlns:a16="http://schemas.microsoft.com/office/drawing/2014/main" id="{3E9ADDD0-BF79-F802-63B0-D4D605AAF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550069"/>
            <a:ext cx="7188199" cy="4043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268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EC1C3-5E17-DB85-A4E9-A71F45989D13}"/>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93081D87-343C-AB72-CE22-9A84F8FAAD35}"/>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EB4CA13C-D37E-C975-C096-28E9C728149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7EEE2062-A717-EC3D-899C-3C06955182A1}"/>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F4307869-4C45-2AD3-CF4B-CB981D8B0C5A}"/>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W4153-24F-L2-REST-Microservices-IaaS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236B9C0B-E206-47BD-AC1C-C58E815E4468}"/>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Virtualization</a:t>
            </a:r>
          </a:p>
        </p:txBody>
      </p:sp>
    </p:spTree>
    <p:extLst>
      <p:ext uri="{BB962C8B-B14F-4D97-AF65-F5344CB8AC3E}">
        <p14:creationId xmlns:p14="http://schemas.microsoft.com/office/powerpoint/2010/main" val="479674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582670-E169-F34D-BA8A-8E17C3DA5A15}"/>
              </a:ext>
            </a:extLst>
          </p:cNvPr>
          <p:cNvSpPr>
            <a:spLocks noGrp="1"/>
          </p:cNvSpPr>
          <p:nvPr>
            <p:ph idx="1"/>
          </p:nvPr>
        </p:nvSpPr>
        <p:spPr/>
        <p:txBody>
          <a:bodyPr/>
          <a:lstStyle/>
          <a:p>
            <a:r>
              <a:rPr lang="en-US" sz="1200" dirty="0"/>
              <a:t>"In computing, a virtual machine (VM) is an emulation of a computer system. Virtual machines are based on computer architectures and provide functionality of a physical computer. Their implementations may involve specialized hardware, software, or a combination." (https://</a:t>
            </a:r>
            <a:r>
              <a:rPr lang="en-US" sz="1200" dirty="0" err="1"/>
              <a:t>en.wikipedia.org</a:t>
            </a:r>
            <a:r>
              <a:rPr lang="en-US" sz="1200" dirty="0"/>
              <a:t>/wiki/</a:t>
            </a:r>
            <a:r>
              <a:rPr lang="en-US" sz="1200" dirty="0" err="1"/>
              <a:t>Virtual_machine</a:t>
            </a:r>
            <a:r>
              <a:rPr lang="en-US" sz="1200" dirty="0"/>
              <a:t>)</a:t>
            </a:r>
          </a:p>
        </p:txBody>
      </p:sp>
      <p:sp>
        <p:nvSpPr>
          <p:cNvPr id="3" name="Title 2">
            <a:extLst>
              <a:ext uri="{FF2B5EF4-FFF2-40B4-BE49-F238E27FC236}">
                <a16:creationId xmlns:a16="http://schemas.microsoft.com/office/drawing/2014/main" id="{B1C0E7AC-8DFD-6644-920C-67E7161EEDD0}"/>
              </a:ext>
            </a:extLst>
          </p:cNvPr>
          <p:cNvSpPr>
            <a:spLocks noGrp="1"/>
          </p:cNvSpPr>
          <p:nvPr>
            <p:ph type="title"/>
          </p:nvPr>
        </p:nvSpPr>
        <p:spPr/>
        <p:txBody>
          <a:bodyPr/>
          <a:lstStyle/>
          <a:p>
            <a:r>
              <a:rPr lang="en-US" dirty="0"/>
              <a:t>Virtualization, Virtual Machines</a:t>
            </a:r>
          </a:p>
        </p:txBody>
      </p:sp>
      <p:pic>
        <p:nvPicPr>
          <p:cNvPr id="4" name="Picture 3">
            <a:extLst>
              <a:ext uri="{FF2B5EF4-FFF2-40B4-BE49-F238E27FC236}">
                <a16:creationId xmlns:a16="http://schemas.microsoft.com/office/drawing/2014/main" id="{4247F44F-C63C-744A-9A10-04978A144878}"/>
              </a:ext>
            </a:extLst>
          </p:cNvPr>
          <p:cNvPicPr>
            <a:picLocks noChangeAspect="1"/>
          </p:cNvPicPr>
          <p:nvPr/>
        </p:nvPicPr>
        <p:blipFill>
          <a:blip r:embed="rId2"/>
          <a:stretch>
            <a:fillRect/>
          </a:stretch>
        </p:blipFill>
        <p:spPr>
          <a:xfrm>
            <a:off x="152400" y="1320800"/>
            <a:ext cx="4157997" cy="3232150"/>
          </a:xfrm>
          <a:prstGeom prst="rect">
            <a:avLst/>
          </a:prstGeom>
        </p:spPr>
      </p:pic>
      <p:pic>
        <p:nvPicPr>
          <p:cNvPr id="5" name="Picture 4">
            <a:extLst>
              <a:ext uri="{FF2B5EF4-FFF2-40B4-BE49-F238E27FC236}">
                <a16:creationId xmlns:a16="http://schemas.microsoft.com/office/drawing/2014/main" id="{BC62C07D-B61A-8041-8938-566E3FCBE610}"/>
              </a:ext>
            </a:extLst>
          </p:cNvPr>
          <p:cNvPicPr>
            <a:picLocks noChangeAspect="1"/>
          </p:cNvPicPr>
          <p:nvPr/>
        </p:nvPicPr>
        <p:blipFill>
          <a:blip r:embed="rId3"/>
          <a:stretch>
            <a:fillRect/>
          </a:stretch>
        </p:blipFill>
        <p:spPr>
          <a:xfrm>
            <a:off x="4572000" y="1052294"/>
            <a:ext cx="4157997" cy="2200712"/>
          </a:xfrm>
          <a:prstGeom prst="rect">
            <a:avLst/>
          </a:prstGeom>
        </p:spPr>
      </p:pic>
      <p:sp>
        <p:nvSpPr>
          <p:cNvPr id="6" name="TextBox 5">
            <a:extLst>
              <a:ext uri="{FF2B5EF4-FFF2-40B4-BE49-F238E27FC236}">
                <a16:creationId xmlns:a16="http://schemas.microsoft.com/office/drawing/2014/main" id="{F3650E9A-A5BE-F447-A7A3-E18F4C4DEC23}"/>
              </a:ext>
            </a:extLst>
          </p:cNvPr>
          <p:cNvSpPr txBox="1"/>
          <p:nvPr/>
        </p:nvSpPr>
        <p:spPr>
          <a:xfrm>
            <a:off x="4470016" y="3253006"/>
            <a:ext cx="4409516" cy="1446550"/>
          </a:xfrm>
          <a:prstGeom prst="rect">
            <a:avLst/>
          </a:prstGeom>
          <a:noFill/>
        </p:spPr>
        <p:txBody>
          <a:bodyPr wrap="square" rtlCol="0">
            <a:spAutoFit/>
          </a:bodyPr>
          <a:lstStyle/>
          <a:p>
            <a:r>
              <a:rPr lang="en-US" sz="1100" dirty="0"/>
              <a:t>On my Mac laptop, I used to have:</a:t>
            </a:r>
          </a:p>
          <a:p>
            <a:pPr marL="285750" indent="-285750">
              <a:buFont typeface="Arial" panose="020B0604020202020204" pitchFamily="34" charset="0"/>
              <a:buChar char="•"/>
            </a:pPr>
            <a:r>
              <a:rPr lang="en-US" sz="1100" dirty="0"/>
              <a:t>One host operating system and HW (Mac, MacOS)</a:t>
            </a:r>
          </a:p>
          <a:p>
            <a:pPr marL="285750" indent="-285750">
              <a:buFont typeface="Arial" panose="020B0604020202020204" pitchFamily="34" charset="0"/>
              <a:buChar char="•"/>
            </a:pPr>
            <a:r>
              <a:rPr lang="en-US" sz="1100" dirty="0"/>
              <a:t>Two hypervisors (Virtual Box, VMWare Fusion)</a:t>
            </a:r>
          </a:p>
          <a:p>
            <a:pPr marL="285750" indent="-285750">
              <a:buFont typeface="Arial" panose="020B0604020202020204" pitchFamily="34" charset="0"/>
              <a:buChar char="•"/>
            </a:pPr>
            <a:r>
              <a:rPr lang="en-US" sz="1100" dirty="0"/>
              <a:t>Two guest OS: Windows 10, Debian Linux</a:t>
            </a:r>
          </a:p>
          <a:p>
            <a:r>
              <a:rPr lang="en-US" sz="1100" dirty="0"/>
              <a:t>Then, …</a:t>
            </a:r>
          </a:p>
          <a:p>
            <a:pPr marL="171450" indent="-171450">
              <a:buFont typeface="Arial" panose="020B0604020202020204" pitchFamily="34" charset="0"/>
              <a:buChar char="•"/>
            </a:pPr>
            <a:r>
              <a:rPr lang="en-US" sz="1100" dirty="0"/>
              <a:t>Apple transitioned to ARM</a:t>
            </a:r>
          </a:p>
          <a:p>
            <a:pPr marL="171450" indent="-171450">
              <a:buFont typeface="Arial" panose="020B0604020202020204" pitchFamily="34" charset="0"/>
              <a:buChar char="•"/>
            </a:pPr>
            <a:r>
              <a:rPr lang="en-US" sz="1100" dirty="0"/>
              <a:t>Broadcom bought VMWare</a:t>
            </a:r>
          </a:p>
          <a:p>
            <a:r>
              <a:rPr lang="en-US" sz="1100" dirty="0"/>
              <a:t>Then people started asking, “Why do you want to do this grandpa?”</a:t>
            </a:r>
          </a:p>
        </p:txBody>
      </p:sp>
    </p:spTree>
    <p:extLst>
      <p:ext uri="{BB962C8B-B14F-4D97-AF65-F5344CB8AC3E}">
        <p14:creationId xmlns:p14="http://schemas.microsoft.com/office/powerpoint/2010/main" val="3556613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D55B80-4F7A-6AC6-4C64-623F1ED9051D}"/>
              </a:ext>
            </a:extLst>
          </p:cNvPr>
          <p:cNvSpPr>
            <a:spLocks noGrp="1"/>
          </p:cNvSpPr>
          <p:nvPr>
            <p:ph idx="1"/>
          </p:nvPr>
        </p:nvSpPr>
        <p:spPr/>
        <p:txBody>
          <a:bodyPr/>
          <a:lstStyle/>
          <a:p>
            <a:r>
              <a:rPr lang="en-US" sz="1400" dirty="0"/>
              <a:t>“A hypervisor, also known as a virtual machine monitor (VMM) or </a:t>
            </a:r>
            <a:r>
              <a:rPr lang="en-US" sz="1400" dirty="0" err="1"/>
              <a:t>virtualizer</a:t>
            </a:r>
            <a:r>
              <a:rPr lang="en-US" sz="1400" dirty="0"/>
              <a:t>, is a type of computer software, firmware or hardware that creates and runs virtual machines. A computer on which a hypervisor runs one or more virtual machines is called a host machine, and each virtual machine is called a guest machine. The hypervisor presents the guest operating systems with a virtual operating platform and manages the execution of the guest operating systems.” (</a:t>
            </a:r>
            <a:r>
              <a:rPr lang="en-US" sz="1400" dirty="0">
                <a:hlinkClick r:id="rId2"/>
              </a:rPr>
              <a:t>https://en.wikipedia.org/wiki/Hypervisor</a:t>
            </a:r>
            <a:r>
              <a:rPr lang="en-US" sz="1400" dirty="0"/>
              <a:t>)</a:t>
            </a:r>
          </a:p>
          <a:p>
            <a:r>
              <a:rPr lang="en-US" sz="1400" b="1" dirty="0">
                <a:solidFill>
                  <a:srgbClr val="FF0000"/>
                </a:solidFill>
              </a:rPr>
              <a:t>Instructor’s Note:</a:t>
            </a:r>
          </a:p>
          <a:p>
            <a:pPr lvl="1"/>
            <a:r>
              <a:rPr lang="en-US" sz="1200" b="1" dirty="0">
                <a:solidFill>
                  <a:srgbClr val="FF0000"/>
                </a:solidFill>
              </a:rPr>
              <a:t>If I let you use Google, Stack Overflow, GitHub, … …</a:t>
            </a:r>
            <a:br>
              <a:rPr lang="en-US" sz="1200" b="1" dirty="0">
                <a:solidFill>
                  <a:srgbClr val="FF0000"/>
                </a:solidFill>
              </a:rPr>
            </a:br>
            <a:r>
              <a:rPr lang="en-US" sz="1200" b="1" dirty="0">
                <a:solidFill>
                  <a:srgbClr val="FF0000"/>
                </a:solidFill>
              </a:rPr>
              <a:t>to write code, solve problems, …</a:t>
            </a:r>
          </a:p>
          <a:p>
            <a:pPr lvl="1"/>
            <a:r>
              <a:rPr lang="en-US" sz="1200" b="1" dirty="0">
                <a:solidFill>
                  <a:srgbClr val="FF0000"/>
                </a:solidFill>
              </a:rPr>
              <a:t>I get to use Google, Stack Overview, GitHub, … … to</a:t>
            </a:r>
            <a:br>
              <a:rPr lang="en-US" sz="1200" b="1" dirty="0">
                <a:solidFill>
                  <a:srgbClr val="FF0000"/>
                </a:solidFill>
              </a:rPr>
            </a:br>
            <a:r>
              <a:rPr lang="en-US" sz="1200" b="1" dirty="0">
                <a:solidFill>
                  <a:srgbClr val="FF0000"/>
                </a:solidFill>
              </a:rPr>
              <a:t>make my lecture slides.</a:t>
            </a:r>
            <a:r>
              <a:rPr lang="en-US" sz="1200" dirty="0"/>
              <a:t> </a:t>
            </a:r>
          </a:p>
          <a:p>
            <a:pPr marL="0" indent="0">
              <a:buNone/>
            </a:pPr>
            <a:endParaRPr lang="en-US" sz="1400" dirty="0"/>
          </a:p>
        </p:txBody>
      </p:sp>
      <p:sp>
        <p:nvSpPr>
          <p:cNvPr id="3" name="Title 2">
            <a:extLst>
              <a:ext uri="{FF2B5EF4-FFF2-40B4-BE49-F238E27FC236}">
                <a16:creationId xmlns:a16="http://schemas.microsoft.com/office/drawing/2014/main" id="{E1E55AFB-7B64-B928-1443-C1EDD3220A0B}"/>
              </a:ext>
            </a:extLst>
          </p:cNvPr>
          <p:cNvSpPr>
            <a:spLocks noGrp="1"/>
          </p:cNvSpPr>
          <p:nvPr>
            <p:ph type="title"/>
          </p:nvPr>
        </p:nvSpPr>
        <p:spPr/>
        <p:txBody>
          <a:bodyPr/>
          <a:lstStyle/>
          <a:p>
            <a:r>
              <a:rPr lang="en-US" dirty="0"/>
              <a:t>Hypervisor</a:t>
            </a:r>
          </a:p>
        </p:txBody>
      </p:sp>
      <p:pic>
        <p:nvPicPr>
          <p:cNvPr id="4" name="Picture 3">
            <a:extLst>
              <a:ext uri="{FF2B5EF4-FFF2-40B4-BE49-F238E27FC236}">
                <a16:creationId xmlns:a16="http://schemas.microsoft.com/office/drawing/2014/main" id="{FB719E9E-E16E-B4E0-876A-A291B602F1D0}"/>
              </a:ext>
            </a:extLst>
          </p:cNvPr>
          <p:cNvPicPr>
            <a:picLocks noChangeAspect="1"/>
          </p:cNvPicPr>
          <p:nvPr/>
        </p:nvPicPr>
        <p:blipFill>
          <a:blip r:embed="rId3"/>
          <a:stretch>
            <a:fillRect/>
          </a:stretch>
        </p:blipFill>
        <p:spPr>
          <a:xfrm>
            <a:off x="4876799" y="1708030"/>
            <a:ext cx="4114801" cy="2921120"/>
          </a:xfrm>
          <a:prstGeom prst="rect">
            <a:avLst/>
          </a:prstGeom>
        </p:spPr>
      </p:pic>
      <p:pic>
        <p:nvPicPr>
          <p:cNvPr id="5" name="Picture 4">
            <a:extLst>
              <a:ext uri="{FF2B5EF4-FFF2-40B4-BE49-F238E27FC236}">
                <a16:creationId xmlns:a16="http://schemas.microsoft.com/office/drawing/2014/main" id="{9D26AB08-483E-431B-CEE4-47C6C35CC326}"/>
              </a:ext>
            </a:extLst>
          </p:cNvPr>
          <p:cNvPicPr>
            <a:picLocks noChangeAspect="1"/>
          </p:cNvPicPr>
          <p:nvPr/>
        </p:nvPicPr>
        <p:blipFill>
          <a:blip r:embed="rId4"/>
          <a:stretch>
            <a:fillRect/>
          </a:stretch>
        </p:blipFill>
        <p:spPr>
          <a:xfrm>
            <a:off x="172570" y="2800350"/>
            <a:ext cx="1975077" cy="1855777"/>
          </a:xfrm>
          <a:prstGeom prst="rect">
            <a:avLst/>
          </a:prstGeom>
        </p:spPr>
      </p:pic>
      <p:pic>
        <p:nvPicPr>
          <p:cNvPr id="1026" name="Picture 2">
            <a:extLst>
              <a:ext uri="{FF2B5EF4-FFF2-40B4-BE49-F238E27FC236}">
                <a16:creationId xmlns:a16="http://schemas.microsoft.com/office/drawing/2014/main" id="{BD7F093A-630C-D9A2-FDD2-9F7623871D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2609850"/>
            <a:ext cx="1982642" cy="206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47314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www.w3.org/XML/1998/namespace"/>
    <ds:schemaRef ds:uri="http://purl.org/dc/elements/1.1/"/>
    <ds:schemaRef ds:uri="http://schemas.microsoft.com/office/2006/metadata/properties"/>
    <ds:schemaRef ds:uri="http://purl.org/dc/dcmitype/"/>
    <ds:schemaRef ds:uri="http://purl.org/dc/term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123014</TotalTime>
  <Words>4644</Words>
  <Application>Microsoft Macintosh PowerPoint</Application>
  <PresentationFormat>On-screen Show (16:9)</PresentationFormat>
  <Paragraphs>400</Paragraphs>
  <Slides>58</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Arial</vt:lpstr>
      <vt:lpstr>Calibri</vt:lpstr>
      <vt:lpstr>Museo For Dell</vt:lpstr>
      <vt:lpstr>Roboto</vt:lpstr>
      <vt:lpstr>Wingdings</vt:lpstr>
      <vt:lpstr>Office Theme</vt:lpstr>
      <vt:lpstr>PowerPoint Presentation</vt:lpstr>
      <vt:lpstr>PowerPoint Presentation</vt:lpstr>
      <vt:lpstr>PowerPoint Presentation</vt:lpstr>
      <vt:lpstr>Contents</vt:lpstr>
      <vt:lpstr>PowerPoint Presentation</vt:lpstr>
      <vt:lpstr>Cloud Layers</vt:lpstr>
      <vt:lpstr>PowerPoint Presentation</vt:lpstr>
      <vt:lpstr>Virtualization, Virtual Machines</vt:lpstr>
      <vt:lpstr>Hypervisor</vt:lpstr>
      <vt:lpstr>Virtual Machines on Physical Machines</vt:lpstr>
      <vt:lpstr>Virtual Machines on Physical Machines</vt:lpstr>
      <vt:lpstr>Virtual Private Cloud</vt:lpstr>
      <vt:lpstr>PowerPoint Presentation</vt:lpstr>
      <vt:lpstr>Some Terminology (AWS)</vt:lpstr>
      <vt:lpstr>Let’s Build our First VPC and VM</vt:lpstr>
      <vt:lpstr>What Comes/Would Come Next?</vt:lpstr>
      <vt:lpstr>Prebuilt Images</vt:lpstr>
      <vt:lpstr>PowerPoint Presentation</vt:lpstr>
      <vt:lpstr>PowerPoint Presentation</vt:lpstr>
      <vt:lpstr>Microservices (https://microservices.io/index.html)</vt:lpstr>
      <vt:lpstr>Microservice Characteristics   (https://dzone.com/articles/what-is-microservices-an-introduction-to-microserv)</vt:lpstr>
      <vt:lpstr>PowerPoint Presentation</vt:lpstr>
      <vt:lpstr>Design Patterns</vt:lpstr>
      <vt:lpstr>Microservice Pattern Language (One Perspective)</vt:lpstr>
      <vt:lpstr>There are a Lot of Design Patterns</vt:lpstr>
      <vt:lpstr>12 Factor Applications</vt:lpstr>
      <vt:lpstr>SOLID Principles</vt:lpstr>
      <vt:lpstr>PowerPoint Presentation</vt:lpstr>
      <vt:lpstr>(Partial) Logical View – Interactive System </vt:lpstr>
      <vt:lpstr>Our First Design Patterns: Adapter, Anti-Corruption</vt:lpstr>
      <vt:lpstr>Adapter and Anti-Corruption</vt:lpstr>
      <vt:lpstr>CourseWorks Adaptor</vt:lpstr>
      <vt:lpstr>CourseWorks/Canvas LMS API</vt:lpstr>
      <vt:lpstr>Applying Some Patterns/Principles</vt:lpstr>
      <vt:lpstr>PowerPoint Presentation</vt:lpstr>
      <vt:lpstr>PowerPoint Presentation</vt:lpstr>
      <vt:lpstr>REST (https://restfulapi.net/)</vt:lpstr>
      <vt:lpstr>Resources</vt:lpstr>
      <vt:lpstr>REST – Resource Oriented</vt:lpstr>
      <vt:lpstr>PowerPoint Presentation</vt:lpstr>
      <vt:lpstr>REST Principles</vt:lpstr>
      <vt:lpstr>PowerPoint Presentation</vt:lpstr>
      <vt:lpstr>OpenAPI 3.0</vt:lpstr>
      <vt:lpstr>CourseWorks/Canvas LMS API</vt:lpstr>
      <vt:lpstr>Top-Down, Bottom-Up, Meet-in-the-Middle</vt:lpstr>
      <vt:lpstr>API First</vt:lpstr>
      <vt:lpstr>Resources and APIs</vt:lpstr>
      <vt:lpstr>Full Stack Application Structure</vt:lpstr>
      <vt:lpstr>PowerPoint Presentation</vt:lpstr>
      <vt:lpstr>First Iteration</vt:lpstr>
      <vt:lpstr>PowerPoint Presentation</vt:lpstr>
      <vt:lpstr>Full Stack Web Application – Reminder</vt:lpstr>
      <vt:lpstr>Reminder and Positioning</vt:lpstr>
      <vt:lpstr>BLOB: Binary Large Object</vt:lpstr>
      <vt:lpstr>Simple Example</vt:lpstr>
      <vt:lpstr>Amazon S3</vt:lpstr>
      <vt:lpstr>AWS S3</vt:lpstr>
      <vt:lpstr>Simple S3 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605</cp:revision>
  <cp:lastPrinted>2018-11-15T21:01:50Z</cp:lastPrinted>
  <dcterms:created xsi:type="dcterms:W3CDTF">2010-04-12T23:12:02Z</dcterms:created>
  <dcterms:modified xsi:type="dcterms:W3CDTF">2024-09-15T16:17:06Z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